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57" r:id="rId3"/>
    <p:sldId id="302" r:id="rId4"/>
    <p:sldId id="258" r:id="rId5"/>
    <p:sldId id="259" r:id="rId6"/>
    <p:sldId id="260" r:id="rId7"/>
    <p:sldId id="261" r:id="rId8"/>
    <p:sldId id="262" r:id="rId9"/>
    <p:sldId id="263" r:id="rId10"/>
    <p:sldId id="264" r:id="rId11"/>
    <p:sldId id="265" r:id="rId12"/>
    <p:sldId id="266" r:id="rId13"/>
    <p:sldId id="303" r:id="rId14"/>
    <p:sldId id="267" r:id="rId15"/>
    <p:sldId id="268" r:id="rId16"/>
    <p:sldId id="269" r:id="rId17"/>
    <p:sldId id="270" r:id="rId18"/>
    <p:sldId id="271" r:id="rId19"/>
    <p:sldId id="304" r:id="rId20"/>
    <p:sldId id="272" r:id="rId21"/>
    <p:sldId id="273" r:id="rId22"/>
    <p:sldId id="274" r:id="rId23"/>
    <p:sldId id="275" r:id="rId24"/>
    <p:sldId id="276" r:id="rId25"/>
    <p:sldId id="277" r:id="rId26"/>
    <p:sldId id="278" r:id="rId27"/>
    <p:sldId id="279" r:id="rId28"/>
    <p:sldId id="280" r:id="rId29"/>
    <p:sldId id="305" r:id="rId30"/>
    <p:sldId id="281" r:id="rId31"/>
    <p:sldId id="282" r:id="rId32"/>
    <p:sldId id="284" r:id="rId33"/>
    <p:sldId id="285" r:id="rId34"/>
    <p:sldId id="306" r:id="rId35"/>
    <p:sldId id="286" r:id="rId36"/>
    <p:sldId id="287" r:id="rId37"/>
    <p:sldId id="307" r:id="rId38"/>
    <p:sldId id="288" r:id="rId39"/>
    <p:sldId id="289" r:id="rId40"/>
    <p:sldId id="290" r:id="rId41"/>
    <p:sldId id="292" r:id="rId42"/>
    <p:sldId id="291" r:id="rId43"/>
    <p:sldId id="293" r:id="rId44"/>
    <p:sldId id="294" r:id="rId45"/>
    <p:sldId id="308" r:id="rId46"/>
    <p:sldId id="295" r:id="rId47"/>
    <p:sldId id="296" r:id="rId48"/>
    <p:sldId id="297" r:id="rId49"/>
    <p:sldId id="298" r:id="rId50"/>
    <p:sldId id="299" r:id="rId51"/>
    <p:sldId id="309" r:id="rId52"/>
    <p:sldId id="300" r:id="rId53"/>
    <p:sldId id="301"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8094" autoAdjust="0"/>
  </p:normalViewPr>
  <p:slideViewPr>
    <p:cSldViewPr snapToGrid="0" snapToObjects="1">
      <p:cViewPr varScale="1">
        <p:scale>
          <a:sx n="55" d="100"/>
          <a:sy n="55" d="100"/>
        </p:scale>
        <p:origin x="-95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C97B7D-BAF3-8C49-AFB4-1168E4585FF0}" type="datetimeFigureOut">
              <a:rPr lang="en-US" smtClean="0"/>
              <a:t>11/13/14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7D3CEF-DAC4-254C-BEBC-2FDB62AA045A}" type="slidenum">
              <a:rPr lang="en-US" smtClean="0"/>
              <a:t>‹#›</a:t>
            </a:fld>
            <a:endParaRPr lang="en-US"/>
          </a:p>
        </p:txBody>
      </p:sp>
    </p:spTree>
    <p:extLst>
      <p:ext uri="{BB962C8B-B14F-4D97-AF65-F5344CB8AC3E}">
        <p14:creationId xmlns:p14="http://schemas.microsoft.com/office/powerpoint/2010/main" val="39520987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Chapter 1, we looked at how screen size constraints are forcing designers to think off-canvas and explore new solutions. Before diving into this chapter, I encourage you to embrace another challenge— shed three decades of abstract desktop metaphors and start designing, really designing, for touch interfaces.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inspiration, start with Josh Clark’s “Buttons Are a Hack” campaign (http://</a:t>
            </a:r>
            <a:r>
              <a:rPr lang="en-US" sz="1200" kern="1200" dirty="0" err="1" smtClean="0">
                <a:solidFill>
                  <a:schemeClr val="tx1"/>
                </a:solidFill>
                <a:effectLst/>
                <a:latin typeface="+mn-lt"/>
                <a:ea typeface="+mn-ea"/>
                <a:cs typeface="+mn-cs"/>
              </a:rPr>
              <a:t>globalmoxie.com</a:t>
            </a:r>
            <a:r>
              <a:rPr lang="en-US" sz="1200" kern="1200" dirty="0" smtClean="0">
                <a:solidFill>
                  <a:schemeClr val="tx1"/>
                </a:solidFill>
                <a:effectLst/>
                <a:latin typeface="+mn-lt"/>
                <a:ea typeface="+mn-ea"/>
                <a:cs typeface="+mn-cs"/>
              </a:rPr>
              <a:t>/blog/ buttons-are-a-</a:t>
            </a:r>
            <a:r>
              <a:rPr lang="en-US" sz="1200" kern="1200" dirty="0" err="1" smtClean="0">
                <a:solidFill>
                  <a:schemeClr val="tx1"/>
                </a:solidFill>
                <a:effectLst/>
                <a:latin typeface="+mn-lt"/>
                <a:ea typeface="+mn-ea"/>
                <a:cs typeface="+mn-cs"/>
              </a:rPr>
              <a:t>hack.shtml</a:t>
            </a:r>
            <a:r>
              <a:rPr lang="en-US" sz="1200" kern="1200" dirty="0" smtClean="0">
                <a:solidFill>
                  <a:schemeClr val="tx1"/>
                </a:solidFill>
                <a:effectLst/>
                <a:latin typeface="+mn-lt"/>
                <a:ea typeface="+mn-ea"/>
                <a:cs typeface="+mn-cs"/>
              </a:rPr>
              <a:t>): </a:t>
            </a:r>
            <a:endParaRPr lang="en-US" dirty="0" smtClean="0"/>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Buttons are a hack. </a:t>
            </a:r>
            <a:r>
              <a:rPr lang="en-US" sz="1200" kern="1200" dirty="0" smtClean="0">
                <a:solidFill>
                  <a:schemeClr val="tx1"/>
                </a:solidFill>
                <a:effectLst/>
                <a:latin typeface="+mn-lt"/>
                <a:ea typeface="+mn-ea"/>
                <a:cs typeface="+mn-cs"/>
              </a:rPr>
              <a:t>As in the real world, they’re often necessary, but they work at a distance—secondary tools to work on primary objects. A light switch here turns on a </a:t>
            </a:r>
            <a:r>
              <a:rPr lang="en-US" sz="1200" kern="1200" dirty="0" err="1" smtClean="0">
                <a:solidFill>
                  <a:schemeClr val="tx1"/>
                </a:solidFill>
                <a:effectLst/>
                <a:latin typeface="+mn-lt"/>
                <a:ea typeface="+mn-ea"/>
                <a:cs typeface="+mn-cs"/>
              </a:rPr>
              <a:t>lightbulb</a:t>
            </a:r>
            <a:r>
              <a:rPr lang="en-US" sz="1200" kern="1200" dirty="0" smtClean="0">
                <a:solidFill>
                  <a:schemeClr val="tx1"/>
                </a:solidFill>
                <a:effectLst/>
                <a:latin typeface="+mn-lt"/>
                <a:ea typeface="+mn-ea"/>
                <a:cs typeface="+mn-cs"/>
              </a:rPr>
              <a:t> there. These indirect interactions must be learned; they’re not contextually obvious. The revolution that touchscreen devices are working is that they allow us, more and more, to use primary content as a control, to create the illusion of direct interaction.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 don’t mean to suggest that we throw out all of our familiar </a:t>
            </a:r>
            <a:r>
              <a:rPr lang="en-US" sz="1200" kern="1200" dirty="0" smtClean="0">
                <a:solidFill>
                  <a:schemeClr val="tx1"/>
                </a:solidFill>
                <a:effectLst/>
                <a:latin typeface="+mn-lt"/>
                <a:ea typeface="+mn-ea"/>
                <a:cs typeface="+mn-cs"/>
              </a:rPr>
              <a:t>buttons </a:t>
            </a:r>
            <a:r>
              <a:rPr lang="en-US" sz="1200" kern="1200" dirty="0" smtClean="0">
                <a:solidFill>
                  <a:schemeClr val="tx1"/>
                </a:solidFill>
                <a:effectLst/>
                <a:latin typeface="+mn-lt"/>
                <a:ea typeface="+mn-ea"/>
                <a:cs typeface="+mn-cs"/>
              </a:rPr>
              <a:t>entirely. Light switches shall remain necessary, after all, and so shall buttons, especially where it’s necessary to trigger abstract actions (“share via Twitter,” for example). But it’s important to recognize those devices for what they are: necessary hacks for moments when direct interaction isn’t possible. Touchscreen interfaces allow that direct interaction in many more contexts. As new solutions arise, we should be open to putting our time-tested workarounds aside. When designing an interaction for touch, always ask: do I really need another button or control for this?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1</a:t>
            </a:fld>
            <a:endParaRPr lang="en-US"/>
          </a:p>
        </p:txBody>
      </p:sp>
    </p:spTree>
    <p:extLst>
      <p:ext uri="{BB962C8B-B14F-4D97-AF65-F5344CB8AC3E}">
        <p14:creationId xmlns:p14="http://schemas.microsoft.com/office/powerpoint/2010/main" val="3699815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Like Android, Windows Phone also offers a way to expose the icon labels. Tapping the ellipsis icon heightens the Application Bar just a bit to reveal the labels below the icons. </a:t>
            </a:r>
            <a:endParaRPr lang="en-US" dirty="0" smtClean="0"/>
          </a:p>
          <a:p>
            <a:endParaRPr lang="en-US" dirty="0" smtClean="0"/>
          </a:p>
          <a:p>
            <a:r>
              <a:rPr lang="en-US" sz="1200" b="1" kern="1200" dirty="0" smtClean="0">
                <a:solidFill>
                  <a:schemeClr val="tx1"/>
                </a:solidFill>
                <a:effectLst/>
                <a:latin typeface="+mn-lt"/>
                <a:ea typeface="+mn-ea"/>
                <a:cs typeface="+mn-cs"/>
              </a:rPr>
              <a:t>FIGURE 5-9. </a:t>
            </a:r>
            <a:endParaRPr lang="en-US" dirty="0" smtClean="0"/>
          </a:p>
          <a:p>
            <a:r>
              <a:rPr lang="en-US" sz="1200" kern="1200" dirty="0" smtClean="0">
                <a:solidFill>
                  <a:schemeClr val="tx1"/>
                </a:solidFill>
                <a:effectLst/>
                <a:latin typeface="+mn-lt"/>
                <a:ea typeface="+mn-ea"/>
                <a:cs typeface="+mn-cs"/>
              </a:rPr>
              <a:t>Windows Phone Application Bar: tapping the ellipsis reveals labels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11</a:t>
            </a:fld>
            <a:endParaRPr lang="en-US"/>
          </a:p>
        </p:txBody>
      </p:sp>
    </p:spTree>
    <p:extLst>
      <p:ext uri="{BB962C8B-B14F-4D97-AF65-F5344CB8AC3E}">
        <p14:creationId xmlns:p14="http://schemas.microsoft.com/office/powerpoint/2010/main" val="59683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OS-Neutral Pattern: Contextual Toolbar </a:t>
            </a:r>
            <a:endParaRPr lang="en-US" dirty="0" smtClean="0"/>
          </a:p>
          <a:p>
            <a:r>
              <a:rPr lang="en-US" sz="1200" kern="1200" dirty="0" smtClean="0">
                <a:solidFill>
                  <a:schemeClr val="tx1"/>
                </a:solidFill>
                <a:effectLst/>
                <a:latin typeface="+mn-lt"/>
                <a:ea typeface="+mn-ea"/>
                <a:cs typeface="+mn-cs"/>
              </a:rPr>
              <a:t>A Contextual Toolbar can also serve the action buttons for a text field or text area, like the formatting and attachment options shown in the Twitter, </a:t>
            </a:r>
            <a:r>
              <a:rPr lang="en-US" sz="1200" kern="1200" dirty="0" err="1" smtClean="0">
                <a:solidFill>
                  <a:schemeClr val="tx1"/>
                </a:solidFill>
                <a:effectLst/>
                <a:latin typeface="+mn-lt"/>
                <a:ea typeface="+mn-ea"/>
                <a:cs typeface="+mn-cs"/>
              </a:rPr>
              <a:t>Evernote</a:t>
            </a:r>
            <a:r>
              <a:rPr lang="en-US" sz="1200" kern="1200" dirty="0" smtClean="0">
                <a:solidFill>
                  <a:schemeClr val="tx1"/>
                </a:solidFill>
                <a:effectLst/>
                <a:latin typeface="+mn-lt"/>
                <a:ea typeface="+mn-ea"/>
                <a:cs typeface="+mn-cs"/>
              </a:rPr>
              <a:t>, and OneNote Toolbars. </a:t>
            </a:r>
            <a:endParaRPr lang="en-US" dirty="0" smtClean="0"/>
          </a:p>
          <a:p>
            <a:endParaRPr lang="en-US" dirty="0" smtClean="0"/>
          </a:p>
          <a:p>
            <a:r>
              <a:rPr lang="en-US" sz="1200" b="1" kern="1200" dirty="0" smtClean="0">
                <a:solidFill>
                  <a:schemeClr val="tx1"/>
                </a:solidFill>
                <a:effectLst/>
                <a:latin typeface="+mn-lt"/>
                <a:ea typeface="+mn-ea"/>
                <a:cs typeface="+mn-cs"/>
              </a:rPr>
              <a:t>FIGURE 5-10. </a:t>
            </a:r>
            <a:endParaRPr lang="en-US" dirty="0" smtClean="0"/>
          </a:p>
          <a:p>
            <a:r>
              <a:rPr lang="en-US" sz="1200" kern="1200" dirty="0" smtClean="0">
                <a:solidFill>
                  <a:schemeClr val="tx1"/>
                </a:solidFill>
                <a:effectLst/>
                <a:latin typeface="+mn-lt"/>
                <a:ea typeface="+mn-ea"/>
                <a:cs typeface="+mn-cs"/>
              </a:rPr>
              <a:t>Twitter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Evernote</a:t>
            </a:r>
            <a:r>
              <a:rPr lang="en-US" sz="1200" kern="1200" dirty="0" smtClean="0">
                <a:solidFill>
                  <a:schemeClr val="tx1"/>
                </a:solidFill>
                <a:effectLst/>
                <a:latin typeface="+mn-lt"/>
                <a:ea typeface="+mn-ea"/>
                <a:cs typeface="+mn-cs"/>
              </a:rPr>
              <a:t> for Android, and OneNote for Windows Phone: Contextual Toolbars for text entry actions </a:t>
            </a:r>
            <a:endParaRPr lang="en-US" dirty="0" smtClean="0"/>
          </a:p>
          <a:p>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Follow OS-specific recommendations for Toolbar placement and behaviors. Choose icons that are familiar and easy to recognize.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12</a:t>
            </a:fld>
            <a:endParaRPr lang="en-US"/>
          </a:p>
        </p:txBody>
      </p:sp>
    </p:spTree>
    <p:extLst>
      <p:ext uri="{BB962C8B-B14F-4D97-AF65-F5344CB8AC3E}">
        <p14:creationId xmlns:p14="http://schemas.microsoft.com/office/powerpoint/2010/main" val="1022563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Typically, the main Toolbox is positioned across the bottom of the screen. The options may exceed the screen width and scroll off the screen. Selecting an option from the main Toolbox can reveal a new set of options specific to the selected tool. In </a:t>
            </a:r>
            <a:r>
              <a:rPr lang="en-US" sz="1200" kern="1200" dirty="0" err="1" smtClean="0">
                <a:solidFill>
                  <a:schemeClr val="tx1"/>
                </a:solidFill>
                <a:effectLst/>
                <a:latin typeface="+mn-lt"/>
                <a:ea typeface="+mn-ea"/>
                <a:cs typeface="+mn-cs"/>
              </a:rPr>
              <a:t>Pixlr</a:t>
            </a:r>
            <a:r>
              <a:rPr lang="en-US" sz="1200" kern="1200" dirty="0" smtClean="0">
                <a:solidFill>
                  <a:schemeClr val="tx1"/>
                </a:solidFill>
                <a:effectLst/>
                <a:latin typeface="+mn-lt"/>
                <a:ea typeface="+mn-ea"/>
                <a:cs typeface="+mn-cs"/>
              </a:rPr>
              <a:t>, for example, selecting Adjustment shows all the possible Adjustment options, like Whiten, Touch Up, Focal Blur, and more. </a:t>
            </a:r>
            <a:endParaRPr lang="en-US" dirty="0" smtClean="0"/>
          </a:p>
          <a:p>
            <a:endParaRPr lang="en-US" dirty="0" smtClean="0"/>
          </a:p>
          <a:p>
            <a:endParaRPr lang="en-US" dirty="0" smtClean="0"/>
          </a:p>
          <a:p>
            <a:r>
              <a:rPr lang="en-US" sz="1200" b="1" kern="1200" dirty="0" smtClean="0">
                <a:solidFill>
                  <a:schemeClr val="tx1"/>
                </a:solidFill>
                <a:effectLst/>
                <a:latin typeface="+mn-lt"/>
                <a:ea typeface="+mn-ea"/>
                <a:cs typeface="+mn-cs"/>
              </a:rPr>
              <a:t>FIGURE 5-11. </a:t>
            </a:r>
            <a:endParaRPr lang="en-US" dirty="0" smtClean="0"/>
          </a:p>
          <a:p>
            <a:r>
              <a:rPr lang="en-US" sz="1200" kern="1200" dirty="0" err="1" smtClean="0">
                <a:solidFill>
                  <a:schemeClr val="tx1"/>
                </a:solidFill>
                <a:effectLst/>
                <a:latin typeface="+mn-lt"/>
                <a:ea typeface="+mn-ea"/>
                <a:cs typeface="+mn-cs"/>
              </a:rPr>
              <a:t>Pixlr</a:t>
            </a:r>
            <a:r>
              <a:rPr lang="en-US" sz="1200" kern="1200" dirty="0" smtClean="0">
                <a:solidFill>
                  <a:schemeClr val="tx1"/>
                </a:solidFill>
                <a:effectLst/>
                <a:latin typeface="+mn-lt"/>
                <a:ea typeface="+mn-ea"/>
                <a:cs typeface="+mn-cs"/>
              </a:rPr>
              <a:t> for Android: tool options are shown when a tool is selected from the Toolbox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14</a:t>
            </a:fld>
            <a:endParaRPr lang="en-US"/>
          </a:p>
        </p:txBody>
      </p:sp>
    </p:spTree>
    <p:extLst>
      <p:ext uri="{BB962C8B-B14F-4D97-AF65-F5344CB8AC3E}">
        <p14:creationId xmlns:p14="http://schemas.microsoft.com/office/powerpoint/2010/main" val="1934455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Repix</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Oggl</a:t>
            </a:r>
            <a:r>
              <a:rPr lang="en-US" sz="1200" kern="1200" dirty="0" smtClean="0">
                <a:solidFill>
                  <a:schemeClr val="tx1"/>
                </a:solidFill>
                <a:effectLst/>
                <a:latin typeface="+mn-lt"/>
                <a:ea typeface="+mn-ea"/>
                <a:cs typeface="+mn-cs"/>
              </a:rPr>
              <a:t> use the same pattern, but instead of an overlay menu of options, a second row of tools is displayed to show the selected tool’s options. </a:t>
            </a:r>
            <a:endParaRPr lang="en-US" dirty="0" smtClean="0"/>
          </a:p>
          <a:p>
            <a:endParaRPr lang="en-US" dirty="0" smtClean="0"/>
          </a:p>
          <a:p>
            <a:endParaRPr lang="en-US" dirty="0" smtClean="0"/>
          </a:p>
          <a:p>
            <a:r>
              <a:rPr lang="en-US" sz="1200" b="1" kern="1200" dirty="0" smtClean="0">
                <a:solidFill>
                  <a:schemeClr val="tx1"/>
                </a:solidFill>
                <a:effectLst/>
                <a:latin typeface="+mn-lt"/>
                <a:ea typeface="+mn-ea"/>
                <a:cs typeface="+mn-cs"/>
              </a:rPr>
              <a:t>FIGURE 5-12. </a:t>
            </a:r>
            <a:endParaRPr lang="en-US" dirty="0" smtClean="0"/>
          </a:p>
          <a:p>
            <a:r>
              <a:rPr lang="en-US" sz="1200" kern="1200" dirty="0" err="1" smtClean="0">
                <a:solidFill>
                  <a:schemeClr val="tx1"/>
                </a:solidFill>
                <a:effectLst/>
                <a:latin typeface="+mn-lt"/>
                <a:ea typeface="+mn-ea"/>
                <a:cs typeface="+mn-cs"/>
              </a:rPr>
              <a:t>Repix</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tool options appear as a second row above the Toolbox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15</a:t>
            </a:fld>
            <a:endParaRPr lang="en-US"/>
          </a:p>
        </p:txBody>
      </p:sp>
    </p:spTree>
    <p:extLst>
      <p:ext uri="{BB962C8B-B14F-4D97-AF65-F5344CB8AC3E}">
        <p14:creationId xmlns:p14="http://schemas.microsoft.com/office/powerpoint/2010/main" val="2454518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5-13. </a:t>
            </a:r>
            <a:endParaRPr lang="en-US" dirty="0" smtClean="0"/>
          </a:p>
          <a:p>
            <a:r>
              <a:rPr lang="en-US" sz="1200" kern="1200" dirty="0" err="1" smtClean="0">
                <a:solidFill>
                  <a:schemeClr val="tx1"/>
                </a:solidFill>
                <a:effectLst/>
                <a:latin typeface="+mn-lt"/>
                <a:ea typeface="+mn-ea"/>
                <a:cs typeface="+mn-cs"/>
              </a:rPr>
              <a:t>Oggl</a:t>
            </a:r>
            <a:r>
              <a:rPr lang="en-US" sz="1200" kern="1200" dirty="0" smtClean="0">
                <a:solidFill>
                  <a:schemeClr val="tx1"/>
                </a:solidFill>
                <a:effectLst/>
                <a:latin typeface="+mn-lt"/>
                <a:ea typeface="+mn-ea"/>
                <a:cs typeface="+mn-cs"/>
              </a:rPr>
              <a:t> for Windows Phone and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Toolbox design varies with OS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16</a:t>
            </a:fld>
            <a:endParaRPr lang="en-US"/>
          </a:p>
        </p:txBody>
      </p:sp>
    </p:spTree>
    <p:extLst>
      <p:ext uri="{BB962C8B-B14F-4D97-AF65-F5344CB8AC3E}">
        <p14:creationId xmlns:p14="http://schemas.microsoft.com/office/powerpoint/2010/main" val="1358653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implementation shows the primary set of tools and, once one is selected, reveals the </a:t>
            </a:r>
            <a:r>
              <a:rPr lang="en-US" sz="1200" kern="1200" dirty="0" smtClean="0">
                <a:solidFill>
                  <a:schemeClr val="tx1"/>
                </a:solidFill>
                <a:effectLst/>
                <a:latin typeface="+mn-lt"/>
                <a:ea typeface="+mn-ea"/>
                <a:cs typeface="+mn-cs"/>
              </a:rPr>
              <a:t>sub-options </a:t>
            </a:r>
            <a:r>
              <a:rPr lang="en-US" sz="1200" kern="1200" dirty="0" smtClean="0">
                <a:solidFill>
                  <a:schemeClr val="tx1"/>
                </a:solidFill>
                <a:effectLst/>
                <a:latin typeface="+mn-lt"/>
                <a:ea typeface="+mn-ea"/>
                <a:cs typeface="+mn-cs"/>
              </a:rPr>
              <a:t>for that tool, hiding the primary options. In the example from Aviary, orientation is selected first, and then the orientation options are displayed. If you use this pattern, keep two things in mind: it’s best to restate which menu item is in effect since the main Toolbar is now out of sight, and you should offer an escape from this mode, such as a Cancel button. </a:t>
            </a:r>
            <a:endParaRPr lang="en-US" dirty="0" smtClean="0"/>
          </a:p>
          <a:p>
            <a:endParaRPr lang="en-US" dirty="0" smtClean="0"/>
          </a:p>
          <a:p>
            <a:r>
              <a:rPr lang="en-US" sz="1200" kern="1200" dirty="0" smtClean="0">
                <a:solidFill>
                  <a:schemeClr val="tx1"/>
                </a:solidFill>
                <a:effectLst/>
                <a:latin typeface="+mn-lt"/>
                <a:ea typeface="+mn-ea"/>
                <a:cs typeface="+mn-cs"/>
              </a:rPr>
              <a:t>Virtual Makeover uses this pattern to present many different makeup tools. Its pie-style version of the Toolbox is surprisingly easy to navigate. </a:t>
            </a:r>
            <a:endParaRPr lang="en-US" dirty="0" smtClean="0"/>
          </a:p>
          <a:p>
            <a:r>
              <a:rPr lang="en-US" sz="1200" b="1" kern="1200" dirty="0" smtClean="0">
                <a:solidFill>
                  <a:schemeClr val="tx1"/>
                </a:solidFill>
                <a:effectLst/>
                <a:latin typeface="+mn-lt"/>
                <a:ea typeface="+mn-ea"/>
                <a:cs typeface="+mn-cs"/>
              </a:rPr>
              <a:t>FIGURE 5-14. </a:t>
            </a:r>
            <a:endParaRPr lang="en-US" dirty="0" smtClean="0"/>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Labels plus icons improve the usability of Toolbars and Toolboxes. If tool options hide the main Toolbox, use some means (like a screen label) to let users know where they are, and be sure to include a Cancel button.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17</a:t>
            </a:fld>
            <a:endParaRPr lang="en-US"/>
          </a:p>
        </p:txBody>
      </p:sp>
    </p:spTree>
    <p:extLst>
      <p:ext uri="{BB962C8B-B14F-4D97-AF65-F5344CB8AC3E}">
        <p14:creationId xmlns:p14="http://schemas.microsoft.com/office/powerpoint/2010/main" val="1132931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Virtual Makeover uses this pattern to present many different makeup tools. Its pie-style version of the Toolbox is surprisingly easy to navigate. </a:t>
            </a:r>
            <a:endParaRPr lang="en-US" dirty="0" smtClean="0"/>
          </a:p>
          <a:p>
            <a:endParaRPr lang="en-US" dirty="0" smtClean="0"/>
          </a:p>
          <a:p>
            <a:r>
              <a:rPr lang="en-US" sz="1200" b="1" kern="1200" dirty="0" smtClean="0">
                <a:solidFill>
                  <a:schemeClr val="tx1"/>
                </a:solidFill>
                <a:effectLst/>
                <a:latin typeface="+mn-lt"/>
                <a:ea typeface="+mn-ea"/>
                <a:cs typeface="+mn-cs"/>
              </a:rPr>
              <a:t>FIGURE 5-15. </a:t>
            </a:r>
            <a:endParaRPr lang="en-US" dirty="0" smtClean="0"/>
          </a:p>
          <a:p>
            <a:r>
              <a:rPr lang="en-US" sz="1200" kern="1200" dirty="0" smtClean="0">
                <a:solidFill>
                  <a:schemeClr val="tx1"/>
                </a:solidFill>
                <a:effectLst/>
                <a:latin typeface="+mn-lt"/>
                <a:ea typeface="+mn-ea"/>
                <a:cs typeface="+mn-cs"/>
              </a:rPr>
              <a:t>Virtual Makeover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pie-style Toolbox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18</a:t>
            </a:fld>
            <a:endParaRPr lang="en-US"/>
          </a:p>
        </p:txBody>
      </p:sp>
    </p:spTree>
    <p:extLst>
      <p:ext uri="{BB962C8B-B14F-4D97-AF65-F5344CB8AC3E}">
        <p14:creationId xmlns:p14="http://schemas.microsoft.com/office/powerpoint/2010/main" val="2908760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5-16. </a:t>
            </a:r>
            <a:endParaRPr lang="en-US" dirty="0" smtClean="0"/>
          </a:p>
          <a:p>
            <a:r>
              <a:rPr lang="en-US" sz="1200" kern="1200" dirty="0" smtClean="0">
                <a:solidFill>
                  <a:schemeClr val="tx1"/>
                </a:solidFill>
                <a:effectLst/>
                <a:latin typeface="+mn-lt"/>
                <a:ea typeface="+mn-ea"/>
                <a:cs typeface="+mn-cs"/>
              </a:rPr>
              <a:t>Frank &amp; Oak, </a:t>
            </a:r>
            <a:r>
              <a:rPr lang="en-US" sz="1200" kern="1200" dirty="0" err="1" smtClean="0">
                <a:solidFill>
                  <a:schemeClr val="tx1"/>
                </a:solidFill>
                <a:effectLst/>
                <a:latin typeface="+mn-lt"/>
                <a:ea typeface="+mn-ea"/>
                <a:cs typeface="+mn-cs"/>
              </a:rPr>
              <a:t>Etsy</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Hipmunk</a:t>
            </a:r>
            <a:r>
              <a:rPr lang="en-US" sz="1200" kern="1200" dirty="0" smtClean="0">
                <a:solidFill>
                  <a:schemeClr val="tx1"/>
                </a:solidFill>
                <a:effectLst/>
                <a:latin typeface="+mn-lt"/>
                <a:ea typeface="+mn-ea"/>
                <a:cs typeface="+mn-cs"/>
              </a:rPr>
              <a:t> for Android: prominent CTA Buttons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20</a:t>
            </a:fld>
            <a:endParaRPr lang="en-US"/>
          </a:p>
        </p:txBody>
      </p:sp>
    </p:spTree>
    <p:extLst>
      <p:ext uri="{BB962C8B-B14F-4D97-AF65-F5344CB8AC3E}">
        <p14:creationId xmlns:p14="http://schemas.microsoft.com/office/powerpoint/2010/main" val="3998988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pattern may also work for screens with one primary and one ancillary CTA, as in Foursquare and Fancy. Just make sure to differentiate the primary CTA visually from the other buttons. </a:t>
            </a:r>
          </a:p>
          <a:p>
            <a:endParaRPr lang="en-US" dirty="0" smtClean="0"/>
          </a:p>
          <a:p>
            <a:r>
              <a:rPr lang="en-US" sz="1200" kern="1200" dirty="0" smtClean="0">
                <a:solidFill>
                  <a:schemeClr val="tx1"/>
                </a:solidFill>
                <a:effectLst/>
                <a:latin typeface="+mn-lt"/>
                <a:ea typeface="+mn-ea"/>
                <a:cs typeface="+mn-cs"/>
              </a:rPr>
              <a:t>In those examples, the CTAs are screen-specific and, more importantly, flow-specific. Over the years, designers have struggled with where and how to position a global CTA Button; that is, one that is always accessible throughout the app. In Chapter 1, we looked at variations of the standard Tab Bar that included a single Action Button in the middle of the bar, like </a:t>
            </a:r>
            <a:r>
              <a:rPr lang="en-US" sz="1200" kern="1200" dirty="0" err="1" smtClean="0">
                <a:solidFill>
                  <a:schemeClr val="tx1"/>
                </a:solidFill>
                <a:effectLst/>
                <a:latin typeface="+mn-lt"/>
                <a:ea typeface="+mn-ea"/>
                <a:cs typeface="+mn-cs"/>
              </a:rPr>
              <a:t>Instagram</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RunKeeperPro</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FIGURE 5-17. </a:t>
            </a:r>
            <a:endParaRPr lang="en-US" dirty="0" smtClean="0"/>
          </a:p>
          <a:p>
            <a:r>
              <a:rPr lang="en-US" sz="1200" kern="1200" dirty="0" smtClean="0">
                <a:solidFill>
                  <a:schemeClr val="tx1"/>
                </a:solidFill>
                <a:effectLst/>
                <a:latin typeface="+mn-lt"/>
                <a:ea typeface="+mn-ea"/>
                <a:cs typeface="+mn-cs"/>
              </a:rPr>
              <a:t>Foursquare and Fancy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primary CTA is visually different from secondary CTAs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21</a:t>
            </a:fld>
            <a:endParaRPr lang="en-US"/>
          </a:p>
        </p:txBody>
      </p:sp>
    </p:spTree>
    <p:extLst>
      <p:ext uri="{BB962C8B-B14F-4D97-AF65-F5344CB8AC3E}">
        <p14:creationId xmlns:p14="http://schemas.microsoft.com/office/powerpoint/2010/main" val="3812619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5-18. </a:t>
            </a:r>
            <a:endParaRPr lang="en-US" dirty="0" smtClean="0"/>
          </a:p>
          <a:p>
            <a:r>
              <a:rPr lang="en-US" sz="1200" kern="1200" dirty="0" err="1" smtClean="0">
                <a:solidFill>
                  <a:schemeClr val="tx1"/>
                </a:solidFill>
                <a:effectLst/>
                <a:latin typeface="+mn-lt"/>
                <a:ea typeface="+mn-ea"/>
                <a:cs typeface="+mn-cs"/>
              </a:rPr>
              <a:t>Instagram</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RunKeeperPro</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global CTAs in Tab Bar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22</a:t>
            </a:fld>
            <a:endParaRPr lang="en-US"/>
          </a:p>
        </p:txBody>
      </p:sp>
    </p:spTree>
    <p:extLst>
      <p:ext uri="{BB962C8B-B14F-4D97-AF65-F5344CB8AC3E}">
        <p14:creationId xmlns:p14="http://schemas.microsoft.com/office/powerpoint/2010/main" val="3031160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a:t>
            </a:r>
            <a:r>
              <a:rPr lang="en-US" sz="1200" kern="1200" dirty="0" err="1" smtClean="0">
                <a:solidFill>
                  <a:schemeClr val="tx1"/>
                </a:solidFill>
                <a:effectLst/>
                <a:latin typeface="+mn-lt"/>
                <a:ea typeface="+mn-ea"/>
                <a:cs typeface="+mn-cs"/>
              </a:rPr>
              <a:t>TweetCaster</a:t>
            </a:r>
            <a:r>
              <a:rPr lang="en-US" sz="1200" kern="1200" dirty="0" smtClean="0">
                <a:solidFill>
                  <a:schemeClr val="tx1"/>
                </a:solidFill>
                <a:effectLst/>
                <a:latin typeface="+mn-lt"/>
                <a:ea typeface="+mn-ea"/>
                <a:cs typeface="+mn-cs"/>
              </a:rPr>
              <a:t>, the main interface is a list of tweets. Tapping one opens it in a new screen. To navigate to the previous or next tweet, you use two buttons (up and down arrows) in the navigation bar. But do we really need buttons for navigating to next or previous items, or is this just a holdover from desktop design?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Page Swiping is a more efficient and natural way to navigate content on a touchscreen, as you’ll see when we look at that pattern later in this chapter.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what about the plus/minus magnifying glasses on the Kayak map? I think I remember those from my first computer in the ’90s. Ditch the zoom buttons, people—the pinch-to-zoom gesture’s got this covered. </a:t>
            </a:r>
            <a:endParaRPr lang="en-US" dirty="0" smtClean="0"/>
          </a:p>
          <a:p>
            <a:endParaRPr lang="en-US" dirty="0" smtClean="0"/>
          </a:p>
          <a:p>
            <a:endParaRPr lang="en-US" dirty="0" smtClean="0"/>
          </a:p>
          <a:p>
            <a:r>
              <a:rPr lang="en-US" sz="1200" b="1" kern="1200" dirty="0" smtClean="0">
                <a:solidFill>
                  <a:schemeClr val="tx1"/>
                </a:solidFill>
                <a:effectLst/>
                <a:latin typeface="+mn-lt"/>
                <a:ea typeface="+mn-ea"/>
                <a:cs typeface="+mn-cs"/>
              </a:rPr>
              <a:t>FIGURE 5-1. </a:t>
            </a:r>
            <a:endParaRPr lang="en-US" dirty="0" smtClean="0"/>
          </a:p>
          <a:p>
            <a:r>
              <a:rPr lang="en-US" sz="1200" kern="1200" dirty="0" err="1" smtClean="0">
                <a:solidFill>
                  <a:schemeClr val="tx1"/>
                </a:solidFill>
                <a:effectLst/>
                <a:latin typeface="+mn-lt"/>
                <a:ea typeface="+mn-ea"/>
                <a:cs typeface="+mn-cs"/>
              </a:rPr>
              <a:t>TweetCaster</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and Kayak for Android: outdated desktop metaphors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2</a:t>
            </a:fld>
            <a:endParaRPr lang="en-US"/>
          </a:p>
        </p:txBody>
      </p:sp>
    </p:spTree>
    <p:extLst>
      <p:ext uri="{BB962C8B-B14F-4D97-AF65-F5344CB8AC3E}">
        <p14:creationId xmlns:p14="http://schemas.microsoft.com/office/powerpoint/2010/main" val="1782290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5-19. </a:t>
            </a:r>
            <a:endParaRPr lang="en-US" dirty="0" smtClean="0"/>
          </a:p>
          <a:p>
            <a:r>
              <a:rPr lang="en-US" sz="1200" kern="1200" dirty="0" err="1" smtClean="0">
                <a:solidFill>
                  <a:schemeClr val="tx1"/>
                </a:solidFill>
                <a:effectLst/>
                <a:latin typeface="+mn-lt"/>
                <a:ea typeface="+mn-ea"/>
                <a:cs typeface="+mn-cs"/>
              </a:rPr>
              <a:t>Tumblr</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6: unbalanced right-side global CTA Button with </a:t>
            </a:r>
            <a:r>
              <a:rPr lang="en-US" sz="1200" kern="1200" dirty="0" err="1" smtClean="0">
                <a:solidFill>
                  <a:schemeClr val="tx1"/>
                </a:solidFill>
                <a:effectLst/>
                <a:latin typeface="+mn-lt"/>
                <a:ea typeface="+mn-ea"/>
                <a:cs typeface="+mn-cs"/>
              </a:rPr>
              <a:t>flyout</a:t>
            </a:r>
            <a:r>
              <a:rPr lang="en-US" sz="1200" kern="1200" dirty="0" smtClean="0">
                <a:solidFill>
                  <a:schemeClr val="tx1"/>
                </a:solidFill>
                <a:effectLst/>
                <a:latin typeface="+mn-lt"/>
                <a:ea typeface="+mn-ea"/>
                <a:cs typeface="+mn-cs"/>
              </a:rPr>
              <a:t> options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23</a:t>
            </a:fld>
            <a:endParaRPr lang="en-US"/>
          </a:p>
        </p:txBody>
      </p:sp>
    </p:spTree>
    <p:extLst>
      <p:ext uri="{BB962C8B-B14F-4D97-AF65-F5344CB8AC3E}">
        <p14:creationId xmlns:p14="http://schemas.microsoft.com/office/powerpoint/2010/main" val="2738691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Tumblr</a:t>
            </a:r>
            <a:r>
              <a:rPr lang="en-US" sz="1200" kern="1200" dirty="0" smtClean="0">
                <a:solidFill>
                  <a:schemeClr val="tx1"/>
                </a:solidFill>
                <a:effectLst/>
                <a:latin typeface="+mn-lt"/>
                <a:ea typeface="+mn-ea"/>
                <a:cs typeface="+mn-cs"/>
              </a:rPr>
              <a:t> app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6 revealed a cascading menu of options from the global CTA Button. However, in the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7 design, the global CTA Button opens a full screen of options. </a:t>
            </a:r>
          </a:p>
          <a:p>
            <a:endParaRPr lang="en-US" dirty="0" smtClean="0"/>
          </a:p>
          <a:p>
            <a:r>
              <a:rPr lang="en-US" sz="1200" kern="1200" dirty="0" smtClean="0">
                <a:solidFill>
                  <a:schemeClr val="tx1"/>
                </a:solidFill>
                <a:effectLst/>
                <a:latin typeface="+mn-lt"/>
                <a:ea typeface="+mn-ea"/>
                <a:cs typeface="+mn-cs"/>
              </a:rPr>
              <a:t>One popular trend is a floating CTA Button positioned at the bottom of the screen. Foursquare, Sphere, and Rove’s floating CTA Buttons are examples. </a:t>
            </a:r>
            <a:endParaRPr lang="en-US" dirty="0" smtClean="0"/>
          </a:p>
          <a:p>
            <a:endParaRPr lang="en-US" dirty="0" smtClean="0"/>
          </a:p>
          <a:p>
            <a:endParaRPr lang="en-US" dirty="0" smtClean="0"/>
          </a:p>
          <a:p>
            <a:r>
              <a:rPr lang="en-US" sz="1200" b="1" kern="1200" dirty="0" smtClean="0">
                <a:solidFill>
                  <a:schemeClr val="tx1"/>
                </a:solidFill>
                <a:effectLst/>
                <a:latin typeface="+mn-lt"/>
                <a:ea typeface="+mn-ea"/>
                <a:cs typeface="+mn-cs"/>
              </a:rPr>
              <a:t>FIGURE 5-20. </a:t>
            </a:r>
            <a:endParaRPr lang="en-US" dirty="0" smtClean="0"/>
          </a:p>
          <a:p>
            <a:r>
              <a:rPr lang="en-US" sz="1200" kern="1200" dirty="0" err="1" smtClean="0">
                <a:solidFill>
                  <a:schemeClr val="tx1"/>
                </a:solidFill>
                <a:effectLst/>
                <a:latin typeface="+mn-lt"/>
                <a:ea typeface="+mn-ea"/>
                <a:cs typeface="+mn-cs"/>
              </a:rPr>
              <a:t>Tumblr</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7 centers the global CTA Button, and presents a full screen of action options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24</a:t>
            </a:fld>
            <a:endParaRPr lang="en-US"/>
          </a:p>
        </p:txBody>
      </p:sp>
    </p:spTree>
    <p:extLst>
      <p:ext uri="{BB962C8B-B14F-4D97-AF65-F5344CB8AC3E}">
        <p14:creationId xmlns:p14="http://schemas.microsoft.com/office/powerpoint/2010/main" val="3125918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5-21. </a:t>
            </a:r>
            <a:endParaRPr lang="en-US" dirty="0" smtClean="0"/>
          </a:p>
          <a:p>
            <a:r>
              <a:rPr lang="en-US" sz="1200" kern="1200" dirty="0" smtClean="0">
                <a:solidFill>
                  <a:schemeClr val="tx1"/>
                </a:solidFill>
                <a:effectLst/>
                <a:latin typeface="+mn-lt"/>
                <a:ea typeface="+mn-ea"/>
                <a:cs typeface="+mn-cs"/>
              </a:rPr>
              <a:t>Foursquare, Sphere, and Rove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floating CTAs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Consider using the CTA Button to help users complete a flow successfully,</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or quickly engage with applications that have a specific global driving action (like taking photos, sharing, or recording entries).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25</a:t>
            </a:fld>
            <a:endParaRPr lang="en-US"/>
          </a:p>
        </p:txBody>
      </p:sp>
    </p:spTree>
    <p:extLst>
      <p:ext uri="{BB962C8B-B14F-4D97-AF65-F5344CB8AC3E}">
        <p14:creationId xmlns:p14="http://schemas.microsoft.com/office/powerpoint/2010/main" val="1777559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Path, </a:t>
            </a:r>
            <a:r>
              <a:rPr lang="en-US" sz="1200" kern="1200" dirty="0" err="1" smtClean="0">
                <a:solidFill>
                  <a:schemeClr val="tx1"/>
                </a:solidFill>
                <a:effectLst/>
                <a:latin typeface="+mn-lt"/>
                <a:ea typeface="+mn-ea"/>
                <a:cs typeface="+mn-cs"/>
              </a:rPr>
              <a:t>Myspace</a:t>
            </a:r>
            <a:r>
              <a:rPr lang="en-US" sz="1200" kern="1200" dirty="0" smtClean="0">
                <a:solidFill>
                  <a:schemeClr val="tx1"/>
                </a:solidFill>
                <a:effectLst/>
                <a:latin typeface="+mn-lt"/>
                <a:ea typeface="+mn-ea"/>
                <a:cs typeface="+mn-cs"/>
              </a:rPr>
              <a:t>, and QuickBooks reveal additional options when the floating CTA Button is tapped. In all three, the CTA Button shifts from a + to an x. By the way, this is the proper way to design symmetrical interactions (e.g., tap to open and tap to close in the same location). </a:t>
            </a:r>
            <a:endParaRPr lang="en-US" dirty="0" smtClean="0"/>
          </a:p>
          <a:p>
            <a:endParaRPr lang="en-US" dirty="0" smtClean="0"/>
          </a:p>
          <a:p>
            <a:r>
              <a:rPr lang="en-US" sz="1200" b="1" kern="1200" dirty="0" smtClean="0">
                <a:solidFill>
                  <a:schemeClr val="tx1"/>
                </a:solidFill>
                <a:effectLst/>
                <a:latin typeface="+mn-lt"/>
                <a:ea typeface="+mn-ea"/>
                <a:cs typeface="+mn-cs"/>
              </a:rPr>
              <a:t>FIGURE 5-22. </a:t>
            </a:r>
            <a:endParaRPr lang="en-US" dirty="0" smtClean="0"/>
          </a:p>
          <a:p>
            <a:r>
              <a:rPr lang="en-US" sz="1200" kern="1200" dirty="0" smtClean="0">
                <a:solidFill>
                  <a:schemeClr val="tx1"/>
                </a:solidFill>
                <a:effectLst/>
                <a:latin typeface="+mn-lt"/>
                <a:ea typeface="+mn-ea"/>
                <a:cs typeface="+mn-cs"/>
              </a:rPr>
              <a:t>Path for Android: when tapped, the floating CTA reveals floating </a:t>
            </a:r>
            <a:endParaRPr lang="en-US" dirty="0" smtClean="0"/>
          </a:p>
          <a:p>
            <a:r>
              <a:rPr lang="en-US" sz="1200" kern="1200" dirty="0" smtClean="0">
                <a:solidFill>
                  <a:schemeClr val="tx1"/>
                </a:solidFill>
                <a:effectLst/>
                <a:latin typeface="+mn-lt"/>
                <a:ea typeface="+mn-ea"/>
                <a:cs typeface="+mn-cs"/>
              </a:rPr>
              <a:t>options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26</a:t>
            </a:fld>
            <a:endParaRPr lang="en-US"/>
          </a:p>
        </p:txBody>
      </p:sp>
    </p:spTree>
    <p:extLst>
      <p:ext uri="{BB962C8B-B14F-4D97-AF65-F5344CB8AC3E}">
        <p14:creationId xmlns:p14="http://schemas.microsoft.com/office/powerpoint/2010/main" val="300481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5-23. </a:t>
            </a:r>
            <a:endParaRPr lang="en-US" dirty="0" smtClean="0"/>
          </a:p>
          <a:p>
            <a:r>
              <a:rPr lang="en-US" sz="1200" kern="1200" dirty="0" err="1" smtClean="0">
                <a:solidFill>
                  <a:schemeClr val="tx1"/>
                </a:solidFill>
                <a:effectLst/>
                <a:latin typeface="+mn-lt"/>
                <a:ea typeface="+mn-ea"/>
                <a:cs typeface="+mn-cs"/>
              </a:rPr>
              <a:t>Myspace</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note that the CTA icon changes to an x (close) in its opened state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27</a:t>
            </a:fld>
            <a:endParaRPr lang="en-US"/>
          </a:p>
        </p:txBody>
      </p:sp>
    </p:spTree>
    <p:extLst>
      <p:ext uri="{BB962C8B-B14F-4D97-AF65-F5344CB8AC3E}">
        <p14:creationId xmlns:p14="http://schemas.microsoft.com/office/powerpoint/2010/main" val="1128073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5-24. </a:t>
            </a:r>
            <a:endParaRPr lang="en-US" dirty="0" smtClean="0"/>
          </a:p>
          <a:p>
            <a:r>
              <a:rPr lang="en-US" sz="1200" kern="1200" dirty="0" smtClean="0">
                <a:solidFill>
                  <a:schemeClr val="tx1"/>
                </a:solidFill>
                <a:effectLst/>
                <a:latin typeface="+mn-lt"/>
                <a:ea typeface="+mn-ea"/>
                <a:cs typeface="+mn-cs"/>
              </a:rPr>
              <a:t>QuickBooks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another variation of the open/close floating CTA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28</a:t>
            </a:fld>
            <a:endParaRPr lang="en-US"/>
          </a:p>
        </p:txBody>
      </p:sp>
    </p:spTree>
    <p:extLst>
      <p:ext uri="{BB962C8B-B14F-4D97-AF65-F5344CB8AC3E}">
        <p14:creationId xmlns:p14="http://schemas.microsoft.com/office/powerpoint/2010/main" val="2364610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29</a:t>
            </a:fld>
            <a:endParaRPr lang="en-US"/>
          </a:p>
        </p:txBody>
      </p:sp>
    </p:spTree>
    <p:extLst>
      <p:ext uri="{BB962C8B-B14F-4D97-AF65-F5344CB8AC3E}">
        <p14:creationId xmlns:p14="http://schemas.microsoft.com/office/powerpoint/2010/main" val="2983148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Many applications rely on </a:t>
            </a:r>
            <a:r>
              <a:rPr lang="en-US" sz="1200" kern="1200" dirty="0" err="1" smtClean="0">
                <a:solidFill>
                  <a:schemeClr val="tx1"/>
                </a:solidFill>
                <a:effectLst/>
                <a:latin typeface="+mn-lt"/>
                <a:ea typeface="+mn-ea"/>
                <a:cs typeface="+mn-cs"/>
              </a:rPr>
              <a:t>stateful</a:t>
            </a:r>
            <a:r>
              <a:rPr lang="en-US" sz="1200" kern="1200" dirty="0" smtClean="0">
                <a:solidFill>
                  <a:schemeClr val="tx1"/>
                </a:solidFill>
                <a:effectLst/>
                <a:latin typeface="+mn-lt"/>
                <a:ea typeface="+mn-ea"/>
                <a:cs typeface="+mn-cs"/>
              </a:rPr>
              <a:t> buttons for the Inline Actions, like the star buttons that can be toggled on and off in </a:t>
            </a:r>
            <a:r>
              <a:rPr lang="en-US" sz="1200" kern="1200" dirty="0" err="1" smtClean="0">
                <a:solidFill>
                  <a:schemeClr val="tx1"/>
                </a:solidFill>
                <a:effectLst/>
                <a:latin typeface="+mn-lt"/>
                <a:ea typeface="+mn-ea"/>
                <a:cs typeface="+mn-cs"/>
              </a:rPr>
              <a:t>RetailMeNot</a:t>
            </a:r>
            <a:r>
              <a:rPr lang="en-US" sz="1200" kern="1200" dirty="0" smtClean="0">
                <a:solidFill>
                  <a:schemeClr val="tx1"/>
                </a:solidFill>
                <a:effectLst/>
                <a:latin typeface="+mn-lt"/>
                <a:ea typeface="+mn-ea"/>
                <a:cs typeface="+mn-cs"/>
              </a:rPr>
              <a:t> and Gmail. See the next pattern, the Multi-State Button, for incorporating more than two states. </a:t>
            </a:r>
            <a:endParaRPr lang="en-US" dirty="0" smtClean="0"/>
          </a:p>
          <a:p>
            <a:endParaRPr lang="en-US" dirty="0" smtClean="0"/>
          </a:p>
          <a:p>
            <a:r>
              <a:rPr lang="en-US" sz="1200" b="1" kern="1200" dirty="0" smtClean="0">
                <a:solidFill>
                  <a:schemeClr val="tx1"/>
                </a:solidFill>
                <a:effectLst/>
                <a:latin typeface="+mn-lt"/>
                <a:ea typeface="+mn-ea"/>
                <a:cs typeface="+mn-cs"/>
              </a:rPr>
              <a:t>FIGURE 5-25. </a:t>
            </a:r>
            <a:endParaRPr lang="en-US" dirty="0" smtClean="0"/>
          </a:p>
          <a:p>
            <a:r>
              <a:rPr lang="en-US" sz="1200" kern="1200" dirty="0" smtClean="0">
                <a:solidFill>
                  <a:schemeClr val="tx1"/>
                </a:solidFill>
                <a:effectLst/>
                <a:latin typeface="+mn-lt"/>
                <a:ea typeface="+mn-ea"/>
                <a:cs typeface="+mn-cs"/>
              </a:rPr>
              <a:t>The Nearby and </a:t>
            </a:r>
            <a:r>
              <a:rPr lang="en-US" sz="1200" kern="1200" dirty="0" err="1" smtClean="0">
                <a:solidFill>
                  <a:schemeClr val="tx1"/>
                </a:solidFill>
                <a:effectLst/>
                <a:latin typeface="+mn-lt"/>
                <a:ea typeface="+mn-ea"/>
                <a:cs typeface="+mn-cs"/>
              </a:rPr>
              <a:t>Foodspotting</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Inline Action buttons that can show two states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30</a:t>
            </a:fld>
            <a:endParaRPr lang="en-US"/>
          </a:p>
        </p:txBody>
      </p:sp>
    </p:spTree>
    <p:extLst>
      <p:ext uri="{BB962C8B-B14F-4D97-AF65-F5344CB8AC3E}">
        <p14:creationId xmlns:p14="http://schemas.microsoft.com/office/powerpoint/2010/main" val="866292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5-26. </a:t>
            </a:r>
            <a:endParaRPr lang="en-US" dirty="0" smtClean="0"/>
          </a:p>
          <a:p>
            <a:r>
              <a:rPr lang="en-US" sz="1200" kern="1200" dirty="0" err="1" smtClean="0">
                <a:solidFill>
                  <a:schemeClr val="tx1"/>
                </a:solidFill>
                <a:effectLst/>
                <a:latin typeface="+mn-lt"/>
                <a:ea typeface="+mn-ea"/>
                <a:cs typeface="+mn-cs"/>
              </a:rPr>
              <a:t>RetailMeNot</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and Gmail for Android: </a:t>
            </a:r>
            <a:r>
              <a:rPr lang="en-US" sz="1200" kern="1200" dirty="0" err="1" smtClean="0">
                <a:solidFill>
                  <a:schemeClr val="tx1"/>
                </a:solidFill>
                <a:effectLst/>
                <a:latin typeface="+mn-lt"/>
                <a:ea typeface="+mn-ea"/>
                <a:cs typeface="+mn-cs"/>
              </a:rPr>
              <a:t>stateful</a:t>
            </a:r>
            <a:r>
              <a:rPr lang="en-US" sz="1200" kern="1200" dirty="0" smtClean="0">
                <a:solidFill>
                  <a:schemeClr val="tx1"/>
                </a:solidFill>
                <a:effectLst/>
                <a:latin typeface="+mn-lt"/>
                <a:ea typeface="+mn-ea"/>
                <a:cs typeface="+mn-cs"/>
              </a:rPr>
              <a:t> star buttons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31</a:t>
            </a:fld>
            <a:endParaRPr lang="en-US"/>
          </a:p>
        </p:txBody>
      </p:sp>
    </p:spTree>
    <p:extLst>
      <p:ext uri="{BB962C8B-B14F-4D97-AF65-F5344CB8AC3E}">
        <p14:creationId xmlns:p14="http://schemas.microsoft.com/office/powerpoint/2010/main" val="3856587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examples from LinkedIn and Facebook have two Inline Actions per row. If you want to display more than two actions per row, consider one of the Reveal patterns discussed later in this chapter. </a:t>
            </a:r>
            <a:endParaRPr lang="en-US" dirty="0" smtClean="0"/>
          </a:p>
          <a:p>
            <a:endParaRPr lang="en-US" dirty="0" smtClean="0"/>
          </a:p>
          <a:p>
            <a:endParaRPr lang="en-US" dirty="0" smtClean="0"/>
          </a:p>
          <a:p>
            <a:r>
              <a:rPr lang="en-US" sz="1200" b="1" kern="1200" dirty="0" smtClean="0">
                <a:solidFill>
                  <a:schemeClr val="tx1"/>
                </a:solidFill>
                <a:effectLst/>
                <a:latin typeface="+mn-lt"/>
                <a:ea typeface="+mn-ea"/>
                <a:cs typeface="+mn-cs"/>
              </a:rPr>
              <a:t>FIGURE 5-27. </a:t>
            </a:r>
            <a:endParaRPr lang="en-US" dirty="0" smtClean="0"/>
          </a:p>
          <a:p>
            <a:r>
              <a:rPr lang="en-US" sz="1200" kern="1200" dirty="0" smtClean="0">
                <a:solidFill>
                  <a:schemeClr val="tx1"/>
                </a:solidFill>
                <a:effectLst/>
                <a:latin typeface="+mn-lt"/>
                <a:ea typeface="+mn-ea"/>
                <a:cs typeface="+mn-cs"/>
              </a:rPr>
              <a:t>LinkedIn and Facebook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two Inline Actions per row </a:t>
            </a:r>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32</a:t>
            </a:fld>
            <a:endParaRPr lang="en-US"/>
          </a:p>
        </p:txBody>
      </p:sp>
    </p:spTree>
    <p:extLst>
      <p:ext uri="{BB962C8B-B14F-4D97-AF65-F5344CB8AC3E}">
        <p14:creationId xmlns:p14="http://schemas.microsoft.com/office/powerpoint/2010/main" val="379651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smtClean="0">
                <a:solidFill>
                  <a:schemeClr val="tx1"/>
                </a:solidFill>
                <a:effectLst/>
                <a:latin typeface="+mn-lt"/>
                <a:ea typeface="+mn-ea"/>
                <a:cs typeface="+mn-cs"/>
              </a:rPr>
              <a:t>iOS</a:t>
            </a:r>
            <a:r>
              <a:rPr lang="en-US" sz="1200" b="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Human Interface Guideline (http://</a:t>
            </a:r>
            <a:r>
              <a:rPr lang="en-US" sz="1200" kern="1200" dirty="0" err="1" smtClean="0">
                <a:solidFill>
                  <a:schemeClr val="tx1"/>
                </a:solidFill>
                <a:effectLst/>
                <a:latin typeface="+mn-lt"/>
                <a:ea typeface="+mn-ea"/>
                <a:cs typeface="+mn-cs"/>
              </a:rPr>
              <a:t>bit.ly</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NoLrna</a:t>
            </a:r>
            <a:r>
              <a:rPr lang="en-US" sz="1200" kern="1200" dirty="0" smtClean="0">
                <a:solidFill>
                  <a:schemeClr val="tx1"/>
                </a:solidFill>
                <a:effectLst/>
                <a:latin typeface="+mn-lt"/>
                <a:ea typeface="+mn-ea"/>
                <a:cs typeface="+mn-cs"/>
              </a:rPr>
              <a:t>) says: </a:t>
            </a:r>
            <a:endParaRPr lang="en-US" dirty="0" smtClean="0"/>
          </a:p>
          <a:p>
            <a:r>
              <a:rPr lang="en-US" sz="1200" kern="1200" dirty="0" smtClean="0">
                <a:solidFill>
                  <a:schemeClr val="tx1"/>
                </a:solidFill>
                <a:effectLst/>
                <a:latin typeface="+mn-lt"/>
                <a:ea typeface="+mn-ea"/>
                <a:cs typeface="+mn-cs"/>
              </a:rPr>
              <a:t>Although a toolbar looks similar to a navigation bar or a tab bar, it doesn’t enable navigation. Instead, a toolbar gives users controls that act on the contents of the current screen. It always appears at the bottom edge of a screen or view on iPhone. </a:t>
            </a:r>
            <a:endParaRPr lang="en-US" dirty="0" smtClean="0"/>
          </a:p>
          <a:p>
            <a:endParaRPr lang="en-US" dirty="0" smtClean="0"/>
          </a:p>
          <a:p>
            <a:endParaRPr lang="en-US" dirty="0" smtClean="0"/>
          </a:p>
          <a:p>
            <a:r>
              <a:rPr lang="en-US" sz="1200" b="1" kern="1200" dirty="0" smtClean="0">
                <a:solidFill>
                  <a:schemeClr val="tx1"/>
                </a:solidFill>
                <a:effectLst/>
                <a:latin typeface="+mn-lt"/>
                <a:ea typeface="+mn-ea"/>
                <a:cs typeface="+mn-cs"/>
              </a:rPr>
              <a:t>FIGURE 5-2. </a:t>
            </a:r>
            <a:endParaRPr lang="en-US" dirty="0" smtClean="0"/>
          </a:p>
          <a:p>
            <a:r>
              <a:rPr lang="en-US" sz="1200" kern="1200" dirty="0" smtClean="0">
                <a:solidFill>
                  <a:schemeClr val="tx1"/>
                </a:solidFill>
                <a:effectLst/>
                <a:latin typeface="+mn-lt"/>
                <a:ea typeface="+mn-ea"/>
                <a:cs typeface="+mn-cs"/>
              </a:rPr>
              <a:t>Mail and </a:t>
            </a:r>
            <a:r>
              <a:rPr lang="en-US" sz="1200" kern="1200" dirty="0" err="1" smtClean="0">
                <a:solidFill>
                  <a:schemeClr val="tx1"/>
                </a:solidFill>
                <a:effectLst/>
                <a:latin typeface="+mn-lt"/>
                <a:ea typeface="+mn-ea"/>
                <a:cs typeface="+mn-cs"/>
              </a:rPr>
              <a:t>Dropbox</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don’t confuse Toolbars with navigation bars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4</a:t>
            </a:fld>
            <a:endParaRPr lang="en-US"/>
          </a:p>
        </p:txBody>
      </p:sp>
    </p:spTree>
    <p:extLst>
      <p:ext uri="{BB962C8B-B14F-4D97-AF65-F5344CB8AC3E}">
        <p14:creationId xmlns:p14="http://schemas.microsoft.com/office/powerpoint/2010/main" val="3426769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Google Maps, </a:t>
            </a:r>
            <a:r>
              <a:rPr lang="en-US" sz="1200" kern="1200" dirty="0" err="1" smtClean="0">
                <a:solidFill>
                  <a:schemeClr val="tx1"/>
                </a:solidFill>
                <a:effectLst/>
                <a:latin typeface="+mn-lt"/>
                <a:ea typeface="+mn-ea"/>
                <a:cs typeface="+mn-cs"/>
              </a:rPr>
              <a:t>Soundwave</a:t>
            </a:r>
            <a:r>
              <a:rPr lang="en-US" sz="1200" kern="1200" dirty="0" smtClean="0">
                <a:solidFill>
                  <a:schemeClr val="tx1"/>
                </a:solidFill>
                <a:effectLst/>
                <a:latin typeface="+mn-lt"/>
                <a:ea typeface="+mn-ea"/>
                <a:cs typeface="+mn-cs"/>
              </a:rPr>
              <a:t>, and Pulse provide Inline Actions at the object detail view.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Inline Actions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should be near the actionable object. Choose familiar icons and consider adding a text label. </a:t>
            </a:r>
            <a:endParaRPr lang="en-US" dirty="0" smtClean="0"/>
          </a:p>
          <a:p>
            <a:endParaRPr lang="en-US" dirty="0" smtClean="0"/>
          </a:p>
          <a:p>
            <a:r>
              <a:rPr lang="en-US" sz="1200" b="1" kern="1200" dirty="0" smtClean="0">
                <a:solidFill>
                  <a:schemeClr val="tx1"/>
                </a:solidFill>
                <a:effectLst/>
                <a:latin typeface="+mn-lt"/>
                <a:ea typeface="+mn-ea"/>
                <a:cs typeface="+mn-cs"/>
              </a:rPr>
              <a:t>FIGURE 5-28. </a:t>
            </a:r>
            <a:endParaRPr lang="en-US" dirty="0" smtClean="0"/>
          </a:p>
          <a:p>
            <a:r>
              <a:rPr lang="en-US" sz="1200" kern="1200" dirty="0" smtClean="0">
                <a:solidFill>
                  <a:schemeClr val="tx1"/>
                </a:solidFill>
                <a:effectLst/>
                <a:latin typeface="+mn-lt"/>
                <a:ea typeface="+mn-ea"/>
                <a:cs typeface="+mn-cs"/>
              </a:rPr>
              <a:t>Google Maps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for Android, and </a:t>
            </a:r>
            <a:r>
              <a:rPr lang="en-US" sz="1200" kern="1200" dirty="0" err="1" smtClean="0">
                <a:solidFill>
                  <a:schemeClr val="tx1"/>
                </a:solidFill>
                <a:effectLst/>
                <a:latin typeface="+mn-lt"/>
                <a:ea typeface="+mn-ea"/>
                <a:cs typeface="+mn-cs"/>
              </a:rPr>
              <a:t>Soundwave</a:t>
            </a:r>
            <a:r>
              <a:rPr lang="en-US" sz="1200" kern="1200" dirty="0" smtClean="0">
                <a:solidFill>
                  <a:schemeClr val="tx1"/>
                </a:solidFill>
                <a:effectLst/>
                <a:latin typeface="+mn-lt"/>
                <a:ea typeface="+mn-ea"/>
                <a:cs typeface="+mn-cs"/>
              </a:rPr>
              <a:t> and Pulse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Inline Actions in object detail views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33</a:t>
            </a:fld>
            <a:endParaRPr lang="en-US"/>
          </a:p>
        </p:txBody>
      </p:sp>
    </p:spTree>
    <p:extLst>
      <p:ext uri="{BB962C8B-B14F-4D97-AF65-F5344CB8AC3E}">
        <p14:creationId xmlns:p14="http://schemas.microsoft.com/office/powerpoint/2010/main" val="1685604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example, take the experience of downloading an app in the App Store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First you’ll see the Inline Action to buy. Tap it again to install. Then it becomes an indicator for the install progress, and finally, once the app has downloaded, the button shows the Open option. See Chapter 9 for more examples. </a:t>
            </a:r>
            <a:endParaRPr lang="en-US" dirty="0" smtClean="0"/>
          </a:p>
          <a:p>
            <a:endParaRPr lang="en-US" dirty="0" smtClean="0"/>
          </a:p>
          <a:p>
            <a:r>
              <a:rPr lang="en-US" sz="1200" b="1" kern="1200" dirty="0" smtClean="0">
                <a:solidFill>
                  <a:schemeClr val="tx1"/>
                </a:solidFill>
                <a:effectLst/>
                <a:latin typeface="+mn-lt"/>
                <a:ea typeface="+mn-ea"/>
                <a:cs typeface="+mn-cs"/>
              </a:rPr>
              <a:t>FIGURE 5-29. </a:t>
            </a:r>
            <a:endParaRPr lang="en-US" dirty="0" smtClean="0"/>
          </a:p>
          <a:p>
            <a:r>
              <a:rPr lang="en-US" sz="1200" kern="1200" dirty="0" smtClean="0">
                <a:solidFill>
                  <a:schemeClr val="tx1"/>
                </a:solidFill>
                <a:effectLst/>
                <a:latin typeface="+mn-lt"/>
                <a:ea typeface="+mn-ea"/>
                <a:cs typeface="+mn-cs"/>
              </a:rPr>
              <a:t>App Store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Multi-State Buttons show buy, install, progress, and open options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35</a:t>
            </a:fld>
            <a:endParaRPr lang="en-US"/>
          </a:p>
        </p:txBody>
      </p:sp>
    </p:spTree>
    <p:extLst>
      <p:ext uri="{BB962C8B-B14F-4D97-AF65-F5344CB8AC3E}">
        <p14:creationId xmlns:p14="http://schemas.microsoft.com/office/powerpoint/2010/main" val="3675135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Another common use case for a Multi-State Button is a delete control. In many cases, popping open a delete confirmation dialog will break the user’s flow (see Idiot Boxes in Chapter 11). But it makes sense to prompt for confirmation before completing an irreparable action, so the Multi-State Button serves nicely. (By the way, archiving an email is not an irreparable action, but emptying the trash is.)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Multi-State Buttons work well for a series of tightly correlated processes that will be performed in rapid succession. Also consider using them instead of a dialog to prompt for confirmation before an irreparable action. </a:t>
            </a:r>
            <a:endParaRPr lang="en-US" dirty="0" smtClean="0"/>
          </a:p>
          <a:p>
            <a:endParaRPr lang="en-US" dirty="0" smtClean="0"/>
          </a:p>
          <a:p>
            <a:r>
              <a:rPr lang="en-US" sz="1200" b="1" kern="1200" dirty="0" smtClean="0">
                <a:solidFill>
                  <a:schemeClr val="tx1"/>
                </a:solidFill>
                <a:effectLst/>
                <a:latin typeface="+mn-lt"/>
                <a:ea typeface="+mn-ea"/>
                <a:cs typeface="+mn-cs"/>
              </a:rPr>
              <a:t>FIGURE 5-30. </a:t>
            </a:r>
            <a:endParaRPr lang="en-US" dirty="0" smtClean="0"/>
          </a:p>
          <a:p>
            <a:r>
              <a:rPr lang="en-US" sz="1200" kern="1200" dirty="0" smtClean="0">
                <a:solidFill>
                  <a:schemeClr val="tx1"/>
                </a:solidFill>
                <a:effectLst/>
                <a:latin typeface="+mn-lt"/>
                <a:ea typeface="+mn-ea"/>
                <a:cs typeface="+mn-cs"/>
              </a:rPr>
              <a:t>Wireframe and interaction notes from an Android application with a Multi-State Button for delete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36</a:t>
            </a:fld>
            <a:endParaRPr lang="en-US"/>
          </a:p>
        </p:txBody>
      </p:sp>
    </p:spTree>
    <p:extLst>
      <p:ext uri="{BB962C8B-B14F-4D97-AF65-F5344CB8AC3E}">
        <p14:creationId xmlns:p14="http://schemas.microsoft.com/office/powerpoint/2010/main" val="2556688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example, tapping the ellipsis button on any of the pictures in </a:t>
            </a:r>
            <a:r>
              <a:rPr lang="en-US" sz="1200" kern="1200" dirty="0" err="1" smtClean="0">
                <a:solidFill>
                  <a:schemeClr val="tx1"/>
                </a:solidFill>
                <a:effectLst/>
                <a:latin typeface="+mn-lt"/>
                <a:ea typeface="+mn-ea"/>
                <a:cs typeface="+mn-cs"/>
              </a:rPr>
              <a:t>Luvocracy</a:t>
            </a:r>
            <a:r>
              <a:rPr lang="en-US" sz="1200" kern="1200" dirty="0" smtClean="0">
                <a:solidFill>
                  <a:schemeClr val="tx1"/>
                </a:solidFill>
                <a:effectLst/>
                <a:latin typeface="+mn-lt"/>
                <a:ea typeface="+mn-ea"/>
                <a:cs typeface="+mn-cs"/>
              </a:rPr>
              <a:t> reveals the Contextual Tools for the photo. This design is far more discoverable than the long-press-and-slide gesture </a:t>
            </a:r>
            <a:r>
              <a:rPr lang="en-US" sz="1200" kern="1200" dirty="0" err="1" smtClean="0">
                <a:solidFill>
                  <a:schemeClr val="tx1"/>
                </a:solidFill>
                <a:effectLst/>
                <a:latin typeface="+mn-lt"/>
                <a:ea typeface="+mn-ea"/>
                <a:cs typeface="+mn-cs"/>
              </a:rPr>
              <a:t>Pinterest</a:t>
            </a:r>
            <a:r>
              <a:rPr lang="en-US" sz="1200" kern="1200" dirty="0" smtClean="0">
                <a:solidFill>
                  <a:schemeClr val="tx1"/>
                </a:solidFill>
                <a:effectLst/>
                <a:latin typeface="+mn-lt"/>
                <a:ea typeface="+mn-ea"/>
                <a:cs typeface="+mn-cs"/>
              </a:rPr>
              <a:t> implemented. Of course, </a:t>
            </a:r>
            <a:r>
              <a:rPr lang="en-US" sz="1200" kern="1200" dirty="0" err="1" smtClean="0">
                <a:solidFill>
                  <a:schemeClr val="tx1"/>
                </a:solidFill>
                <a:effectLst/>
                <a:latin typeface="+mn-lt"/>
                <a:ea typeface="+mn-ea"/>
                <a:cs typeface="+mn-cs"/>
              </a:rPr>
              <a:t>Pinterest</a:t>
            </a:r>
            <a:r>
              <a:rPr lang="en-US" sz="1200" kern="1200" dirty="0" smtClean="0">
                <a:solidFill>
                  <a:schemeClr val="tx1"/>
                </a:solidFill>
                <a:effectLst/>
                <a:latin typeface="+mn-lt"/>
                <a:ea typeface="+mn-ea"/>
                <a:cs typeface="+mn-cs"/>
              </a:rPr>
              <a:t> looks cool with the animation, but watch the video of someone trying to use it for the first time. </a:t>
            </a:r>
            <a:endParaRPr lang="en-US" dirty="0" smtClean="0"/>
          </a:p>
          <a:p>
            <a:endParaRPr lang="en-US" dirty="0" smtClean="0"/>
          </a:p>
          <a:p>
            <a:r>
              <a:rPr lang="en-US" sz="1200" b="1" kern="1200" dirty="0" smtClean="0">
                <a:solidFill>
                  <a:schemeClr val="tx1"/>
                </a:solidFill>
                <a:effectLst/>
                <a:latin typeface="+mn-lt"/>
                <a:ea typeface="+mn-ea"/>
                <a:cs typeface="+mn-cs"/>
              </a:rPr>
              <a:t>FIGURE 5-31. </a:t>
            </a:r>
            <a:endParaRPr lang="en-US" dirty="0" smtClean="0"/>
          </a:p>
          <a:p>
            <a:r>
              <a:rPr lang="en-US" sz="1200" kern="1200" dirty="0" err="1" smtClean="0">
                <a:solidFill>
                  <a:schemeClr val="tx1"/>
                </a:solidFill>
                <a:effectLst/>
                <a:latin typeface="+mn-lt"/>
                <a:ea typeface="+mn-ea"/>
                <a:cs typeface="+mn-cs"/>
              </a:rPr>
              <a:t>Luvocracy</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tapping ellipsis reveals Contextual Tools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38</a:t>
            </a:fld>
            <a:endParaRPr lang="en-US"/>
          </a:p>
        </p:txBody>
      </p:sp>
    </p:spTree>
    <p:extLst>
      <p:ext uri="{BB962C8B-B14F-4D97-AF65-F5344CB8AC3E}">
        <p14:creationId xmlns:p14="http://schemas.microsoft.com/office/powerpoint/2010/main" val="42850281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5-32. </a:t>
            </a:r>
            <a:endParaRPr lang="en-US" dirty="0" smtClean="0"/>
          </a:p>
          <a:p>
            <a:r>
              <a:rPr lang="en-US" sz="1200" kern="1200" dirty="0" err="1" smtClean="0">
                <a:solidFill>
                  <a:schemeClr val="tx1"/>
                </a:solidFill>
                <a:effectLst/>
                <a:latin typeface="+mn-lt"/>
                <a:ea typeface="+mn-ea"/>
                <a:cs typeface="+mn-cs"/>
              </a:rPr>
              <a:t>Pinterest</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long-press a Pin, then hold and slide to a button (http:// </a:t>
            </a:r>
            <a:r>
              <a:rPr lang="en-US" sz="1200" kern="1200" dirty="0" err="1" smtClean="0">
                <a:solidFill>
                  <a:schemeClr val="tx1"/>
                </a:solidFill>
                <a:effectLst/>
                <a:latin typeface="+mn-lt"/>
                <a:ea typeface="+mn-ea"/>
                <a:cs typeface="+mn-cs"/>
              </a:rPr>
              <a:t>www.youtube.com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watch?v</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dvXYztMT-bI</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39</a:t>
            </a:fld>
            <a:endParaRPr lang="en-US"/>
          </a:p>
        </p:txBody>
      </p:sp>
    </p:spTree>
    <p:extLst>
      <p:ext uri="{BB962C8B-B14F-4D97-AF65-F5344CB8AC3E}">
        <p14:creationId xmlns:p14="http://schemas.microsoft.com/office/powerpoint/2010/main" val="26632847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Any.do</a:t>
            </a:r>
            <a:r>
              <a:rPr lang="en-US" sz="1200" kern="1200" dirty="0" smtClean="0">
                <a:solidFill>
                  <a:schemeClr val="tx1"/>
                </a:solidFill>
                <a:effectLst/>
                <a:latin typeface="+mn-lt"/>
                <a:ea typeface="+mn-ea"/>
                <a:cs typeface="+mn-cs"/>
              </a:rPr>
              <a:t> also uses a simple tap to reveal Contextual Tools including set priority, add reminder, and share. </a:t>
            </a:r>
            <a:endParaRPr lang="en-US" dirty="0" smtClean="0"/>
          </a:p>
          <a:p>
            <a:endParaRPr lang="en-US" dirty="0" smtClean="0"/>
          </a:p>
          <a:p>
            <a:r>
              <a:rPr lang="en-US" sz="1200" b="1" kern="1200" dirty="0" smtClean="0">
                <a:solidFill>
                  <a:schemeClr val="tx1"/>
                </a:solidFill>
                <a:effectLst/>
                <a:latin typeface="+mn-lt"/>
                <a:ea typeface="+mn-ea"/>
                <a:cs typeface="+mn-cs"/>
              </a:rPr>
              <a:t>FIGURE 5-33. </a:t>
            </a:r>
            <a:endParaRPr lang="en-US" dirty="0" smtClean="0"/>
          </a:p>
          <a:p>
            <a:r>
              <a:rPr lang="en-US" sz="1200" kern="1200" dirty="0" err="1" smtClean="0">
                <a:solidFill>
                  <a:schemeClr val="tx1"/>
                </a:solidFill>
                <a:effectLst/>
                <a:latin typeface="+mn-lt"/>
                <a:ea typeface="+mn-ea"/>
                <a:cs typeface="+mn-cs"/>
              </a:rPr>
              <a:t>Any.do</a:t>
            </a:r>
            <a:r>
              <a:rPr lang="en-US" sz="1200" kern="1200" dirty="0" smtClean="0">
                <a:solidFill>
                  <a:schemeClr val="tx1"/>
                </a:solidFill>
                <a:effectLst/>
                <a:latin typeface="+mn-lt"/>
                <a:ea typeface="+mn-ea"/>
                <a:cs typeface="+mn-cs"/>
              </a:rPr>
              <a:t> for Android: tap to reveal Contextual Tools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40</a:t>
            </a:fld>
            <a:endParaRPr lang="en-US"/>
          </a:p>
        </p:txBody>
      </p:sp>
    </p:spTree>
    <p:extLst>
      <p:ext uri="{BB962C8B-B14F-4D97-AF65-F5344CB8AC3E}">
        <p14:creationId xmlns:p14="http://schemas.microsoft.com/office/powerpoint/2010/main" val="26298744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What if the rows are already touch targets, like the folders in </a:t>
            </a:r>
            <a:r>
              <a:rPr lang="en-US" sz="1200" kern="1200" dirty="0" err="1" smtClean="0">
                <a:solidFill>
                  <a:schemeClr val="tx1"/>
                </a:solidFill>
                <a:effectLst/>
                <a:latin typeface="+mn-lt"/>
                <a:ea typeface="+mn-ea"/>
                <a:cs typeface="+mn-cs"/>
              </a:rPr>
              <a:t>Dropbox</a:t>
            </a:r>
            <a:r>
              <a:rPr lang="en-US" sz="1200" kern="1200" dirty="0" smtClean="0">
                <a:solidFill>
                  <a:schemeClr val="tx1"/>
                </a:solidFill>
                <a:effectLst/>
                <a:latin typeface="+mn-lt"/>
                <a:ea typeface="+mn-ea"/>
                <a:cs typeface="+mn-cs"/>
              </a:rPr>
              <a:t>? One idea is to add a “more” icon that, when tapped, will reveal the Contextual Tools. </a:t>
            </a:r>
            <a:r>
              <a:rPr lang="en-US" sz="1200" kern="1200" dirty="0" err="1" smtClean="0">
                <a:solidFill>
                  <a:schemeClr val="tx1"/>
                </a:solidFill>
                <a:effectLst/>
                <a:latin typeface="+mn-lt"/>
                <a:ea typeface="+mn-ea"/>
                <a:cs typeface="+mn-cs"/>
              </a:rPr>
              <a:t>Dropbox</a:t>
            </a:r>
            <a:r>
              <a:rPr lang="en-US" sz="1200" kern="1200" dirty="0" smtClean="0">
                <a:solidFill>
                  <a:schemeClr val="tx1"/>
                </a:solidFill>
                <a:effectLst/>
                <a:latin typeface="+mn-lt"/>
                <a:ea typeface="+mn-ea"/>
                <a:cs typeface="+mn-cs"/>
              </a:rPr>
              <a:t> uses an overlay to display the options, but you could also go with an inlay that pushes the other rows down. </a:t>
            </a:r>
            <a:endParaRPr lang="en-US" dirty="0" smtClean="0"/>
          </a:p>
          <a:p>
            <a:endParaRPr lang="en-US" dirty="0" smtClean="0"/>
          </a:p>
          <a:p>
            <a:r>
              <a:rPr lang="en-US" sz="1200" b="1" kern="1200" dirty="0" smtClean="0">
                <a:solidFill>
                  <a:schemeClr val="tx1"/>
                </a:solidFill>
                <a:effectLst/>
                <a:latin typeface="+mn-lt"/>
                <a:ea typeface="+mn-ea"/>
                <a:cs typeface="+mn-cs"/>
              </a:rPr>
              <a:t>FIGURE 5-34. </a:t>
            </a:r>
            <a:endParaRPr lang="en-US" dirty="0" smtClean="0"/>
          </a:p>
          <a:p>
            <a:r>
              <a:rPr lang="en-US" sz="1200" kern="1200" dirty="0" err="1" smtClean="0">
                <a:solidFill>
                  <a:schemeClr val="tx1"/>
                </a:solidFill>
                <a:effectLst/>
                <a:latin typeface="+mn-lt"/>
                <a:ea typeface="+mn-ea"/>
                <a:cs typeface="+mn-cs"/>
              </a:rPr>
              <a:t>Dropbox</a:t>
            </a:r>
            <a:r>
              <a:rPr lang="en-US" sz="1200" kern="1200" dirty="0" smtClean="0">
                <a:solidFill>
                  <a:schemeClr val="tx1"/>
                </a:solidFill>
                <a:effectLst/>
                <a:latin typeface="+mn-lt"/>
                <a:ea typeface="+mn-ea"/>
                <a:cs typeface="+mn-cs"/>
              </a:rPr>
              <a:t> for Android: tap the “more” icon to reveal the Contextual Tools overlay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41</a:t>
            </a:fld>
            <a:endParaRPr lang="en-US"/>
          </a:p>
        </p:txBody>
      </p:sp>
    </p:spTree>
    <p:extLst>
      <p:ext uri="{BB962C8B-B14F-4D97-AF65-F5344CB8AC3E}">
        <p14:creationId xmlns:p14="http://schemas.microsoft.com/office/powerpoint/2010/main" val="27586350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option is to reveal the tools with a gesture other than tapping, like swiping. </a:t>
            </a:r>
            <a:r>
              <a:rPr lang="en-US" sz="1200" kern="1200" dirty="0" err="1" smtClean="0">
                <a:solidFill>
                  <a:schemeClr val="tx1"/>
                </a:solidFill>
                <a:effectLst/>
                <a:latin typeface="+mn-lt"/>
                <a:ea typeface="+mn-ea"/>
                <a:cs typeface="+mn-cs"/>
              </a:rPr>
              <a:t>Flixster</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BaconReader</a:t>
            </a:r>
            <a:r>
              <a:rPr lang="en-US" sz="1200" kern="1200" dirty="0" smtClean="0">
                <a:solidFill>
                  <a:schemeClr val="tx1"/>
                </a:solidFill>
                <a:effectLst/>
                <a:latin typeface="+mn-lt"/>
                <a:ea typeface="+mn-ea"/>
                <a:cs typeface="+mn-cs"/>
              </a:rPr>
              <a:t> reveal Contextual Tools on </a:t>
            </a:r>
            <a:r>
              <a:rPr lang="en-US" sz="1200" kern="1200" dirty="0" smtClean="0">
                <a:solidFill>
                  <a:schemeClr val="tx1"/>
                </a:solidFill>
                <a:effectLst/>
                <a:latin typeface="+mn-lt"/>
                <a:ea typeface="+mn-ea"/>
                <a:cs typeface="+mn-cs"/>
              </a:rPr>
              <a:t>horizontal </a:t>
            </a:r>
            <a:r>
              <a:rPr lang="en-US" sz="1200" kern="1200" dirty="0" smtClean="0">
                <a:solidFill>
                  <a:schemeClr val="tx1"/>
                </a:solidFill>
                <a:effectLst/>
                <a:latin typeface="+mn-lt"/>
                <a:ea typeface="+mn-ea"/>
                <a:cs typeface="+mn-cs"/>
              </a:rPr>
              <a:t>swipe. </a:t>
            </a:r>
            <a:endParaRPr lang="en-US" dirty="0" smtClean="0"/>
          </a:p>
          <a:p>
            <a:endParaRPr lang="en-US" dirty="0" smtClean="0"/>
          </a:p>
          <a:p>
            <a:r>
              <a:rPr lang="en-US" sz="1200" b="1" kern="1200" dirty="0" smtClean="0">
                <a:solidFill>
                  <a:schemeClr val="tx1"/>
                </a:solidFill>
                <a:effectLst/>
                <a:latin typeface="+mn-lt"/>
                <a:ea typeface="+mn-ea"/>
                <a:cs typeface="+mn-cs"/>
              </a:rPr>
              <a:t>FIGURE 5-35. </a:t>
            </a:r>
            <a:endParaRPr lang="en-US" dirty="0" smtClean="0"/>
          </a:p>
          <a:p>
            <a:r>
              <a:rPr lang="en-US" sz="1200" kern="1200" dirty="0" err="1" smtClean="0">
                <a:solidFill>
                  <a:schemeClr val="tx1"/>
                </a:solidFill>
                <a:effectLst/>
                <a:latin typeface="+mn-lt"/>
                <a:ea typeface="+mn-ea"/>
                <a:cs typeface="+mn-cs"/>
              </a:rPr>
              <a:t>Flixster</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swipe left to reveal Contextual Tools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42</a:t>
            </a:fld>
            <a:endParaRPr lang="en-US"/>
          </a:p>
        </p:txBody>
      </p:sp>
    </p:spTree>
    <p:extLst>
      <p:ext uri="{BB962C8B-B14F-4D97-AF65-F5344CB8AC3E}">
        <p14:creationId xmlns:p14="http://schemas.microsoft.com/office/powerpoint/2010/main" val="1579396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5-36. </a:t>
            </a:r>
            <a:endParaRPr lang="en-US" dirty="0" smtClean="0"/>
          </a:p>
          <a:p>
            <a:r>
              <a:rPr lang="en-US" sz="1200" kern="1200" dirty="0" err="1" smtClean="0">
                <a:solidFill>
                  <a:schemeClr val="tx1"/>
                </a:solidFill>
                <a:effectLst/>
                <a:latin typeface="+mn-lt"/>
                <a:ea typeface="+mn-ea"/>
                <a:cs typeface="+mn-cs"/>
              </a:rPr>
              <a:t>BaconReader</a:t>
            </a:r>
            <a:r>
              <a:rPr lang="en-US" sz="1200" kern="1200" dirty="0" smtClean="0">
                <a:solidFill>
                  <a:schemeClr val="tx1"/>
                </a:solidFill>
                <a:effectLst/>
                <a:latin typeface="+mn-lt"/>
                <a:ea typeface="+mn-ea"/>
                <a:cs typeface="+mn-cs"/>
              </a:rPr>
              <a:t> for Android: swipe left or right to reveal Contextual Tools </a:t>
            </a:r>
            <a:endParaRPr lang="en-US" dirty="0" smtClean="0"/>
          </a:p>
          <a:p>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approach is very popular in productivity tools, like email and task apps. But beware—it is not as easy as it seems to design an intuitive and efficient gesture-based interface.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43</a:t>
            </a:fld>
            <a:endParaRPr lang="en-US"/>
          </a:p>
        </p:txBody>
      </p:sp>
    </p:spTree>
    <p:extLst>
      <p:ext uri="{BB962C8B-B14F-4D97-AF65-F5344CB8AC3E}">
        <p14:creationId xmlns:p14="http://schemas.microsoft.com/office/powerpoint/2010/main" val="19470809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long press can also be used to select an object and present Contextual Tools for it. In Box, long-pressing a file triggers the selection mode with the pressed object already selected. More objects can be selected, and the Contextual Tools (download, share, copy, delete, etc.) replace the Action Buttons. See the next pattern, Bulk Actions, for alternate ways to select multiple objects.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you choose a gesture to reveal Contextual Tools, start with the simplest solution first and test for discoverability and user efficiency. </a:t>
            </a:r>
            <a:endParaRPr lang="en-US" dirty="0" smtClean="0"/>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FIGURE 5-37. </a:t>
            </a:r>
            <a:endParaRPr lang="en-US" dirty="0" smtClean="0"/>
          </a:p>
          <a:p>
            <a:r>
              <a:rPr lang="en-US" sz="1200" kern="1200" dirty="0" smtClean="0">
                <a:solidFill>
                  <a:schemeClr val="tx1"/>
                </a:solidFill>
                <a:effectLst/>
                <a:latin typeface="+mn-lt"/>
                <a:ea typeface="+mn-ea"/>
                <a:cs typeface="+mn-cs"/>
              </a:rPr>
              <a:t>Box for Android: long-pressing a file selects it and presents Contextual Tools; other items can be selected, too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44</a:t>
            </a:fld>
            <a:endParaRPr lang="en-US"/>
          </a:p>
        </p:txBody>
      </p:sp>
    </p:spTree>
    <p:extLst>
      <p:ext uri="{BB962C8B-B14F-4D97-AF65-F5344CB8AC3E}">
        <p14:creationId xmlns:p14="http://schemas.microsoft.com/office/powerpoint/2010/main" val="570058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Expedia has created a cascading menu from the base Toolbar, and </a:t>
            </a:r>
            <a:r>
              <a:rPr lang="en-US" sz="1200" kern="1200" dirty="0" err="1" smtClean="0">
                <a:solidFill>
                  <a:schemeClr val="tx1"/>
                </a:solidFill>
                <a:effectLst/>
                <a:latin typeface="+mn-lt"/>
                <a:ea typeface="+mn-ea"/>
                <a:cs typeface="+mn-cs"/>
              </a:rPr>
              <a:t>Wunderlist</a:t>
            </a:r>
            <a:r>
              <a:rPr lang="en-US" sz="1200" kern="1200" dirty="0" smtClean="0">
                <a:solidFill>
                  <a:schemeClr val="tx1"/>
                </a:solidFill>
                <a:effectLst/>
                <a:latin typeface="+mn-lt"/>
                <a:ea typeface="+mn-ea"/>
                <a:cs typeface="+mn-cs"/>
              </a:rPr>
              <a:t> designed a custom collapsing Toolbar to save real estate. </a:t>
            </a:r>
            <a:endParaRPr lang="en-US" dirty="0" smtClean="0"/>
          </a:p>
          <a:p>
            <a:endParaRPr lang="en-US" dirty="0" smtClean="0"/>
          </a:p>
          <a:p>
            <a:endParaRPr lang="en-US" dirty="0" smtClean="0"/>
          </a:p>
          <a:p>
            <a:r>
              <a:rPr lang="en-US" sz="1200" b="1" kern="1200" dirty="0" smtClean="0">
                <a:solidFill>
                  <a:schemeClr val="tx1"/>
                </a:solidFill>
                <a:effectLst/>
                <a:latin typeface="+mn-lt"/>
                <a:ea typeface="+mn-ea"/>
                <a:cs typeface="+mn-cs"/>
              </a:rPr>
              <a:t>FIGURE 5-3. </a:t>
            </a:r>
            <a:endParaRPr lang="en-US" dirty="0" smtClean="0"/>
          </a:p>
          <a:p>
            <a:r>
              <a:rPr lang="en-US" sz="1200" kern="1200" dirty="0" smtClean="0">
                <a:solidFill>
                  <a:schemeClr val="tx1"/>
                </a:solidFill>
                <a:effectLst/>
                <a:latin typeface="+mn-lt"/>
                <a:ea typeface="+mn-ea"/>
                <a:cs typeface="+mn-cs"/>
              </a:rPr>
              <a:t>Expedia and </a:t>
            </a:r>
            <a:r>
              <a:rPr lang="en-US" sz="1200" kern="1200" dirty="0" err="1" smtClean="0">
                <a:solidFill>
                  <a:schemeClr val="tx1"/>
                </a:solidFill>
                <a:effectLst/>
                <a:latin typeface="+mn-lt"/>
                <a:ea typeface="+mn-ea"/>
                <a:cs typeface="+mn-cs"/>
              </a:rPr>
              <a:t>Wunderlist</a:t>
            </a:r>
            <a:r>
              <a:rPr lang="en-US" sz="1200" kern="1200" dirty="0" smtClean="0">
                <a:solidFill>
                  <a:schemeClr val="tx1"/>
                </a:solidFill>
                <a:effectLst/>
                <a:latin typeface="+mn-lt"/>
                <a:ea typeface="+mn-ea"/>
                <a:cs typeface="+mn-cs"/>
              </a:rPr>
              <a:t> Custom Toolbars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5</a:t>
            </a:fld>
            <a:endParaRPr lang="en-US"/>
          </a:p>
        </p:txBody>
      </p:sp>
    </p:spTree>
    <p:extLst>
      <p:ext uri="{BB962C8B-B14F-4D97-AF65-F5344CB8AC3E}">
        <p14:creationId xmlns:p14="http://schemas.microsoft.com/office/powerpoint/2010/main" val="5859612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native Photos app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offers a “selection” mode for choosing photos from the camera roll to share. Once an item is selected, the Contextual Tools (share and delete) are revealed, and more items can be selected. </a:t>
            </a:r>
          </a:p>
          <a:p>
            <a:endParaRPr lang="en-US" dirty="0" smtClean="0"/>
          </a:p>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Stocks app offers an edit mode for reordering, deleting, and sorting stocks. Per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design standards, tapping Done in the top- right corner saves the changes and exits edit mode. </a:t>
            </a:r>
            <a:endParaRPr lang="en-US" dirty="0" smtClean="0"/>
          </a:p>
          <a:p>
            <a:endParaRPr lang="en-US" dirty="0" smtClean="0"/>
          </a:p>
          <a:p>
            <a:endParaRPr lang="en-US" dirty="0" smtClean="0"/>
          </a:p>
          <a:p>
            <a:r>
              <a:rPr lang="en-US" sz="1200" b="1" kern="1200" dirty="0" smtClean="0">
                <a:solidFill>
                  <a:schemeClr val="tx1"/>
                </a:solidFill>
                <a:effectLst/>
                <a:latin typeface="+mn-lt"/>
                <a:ea typeface="+mn-ea"/>
                <a:cs typeface="+mn-cs"/>
              </a:rPr>
              <a:t>FIGURE 5-38. </a:t>
            </a:r>
            <a:endParaRPr lang="en-US" dirty="0" smtClean="0"/>
          </a:p>
          <a:p>
            <a:r>
              <a:rPr lang="en-US" sz="1200" kern="1200" dirty="0" smtClean="0">
                <a:solidFill>
                  <a:schemeClr val="tx1"/>
                </a:solidFill>
                <a:effectLst/>
                <a:latin typeface="+mn-lt"/>
                <a:ea typeface="+mn-ea"/>
                <a:cs typeface="+mn-cs"/>
              </a:rPr>
              <a:t>Photos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Contextual Tools enable Bulk Actions for all selected items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46</a:t>
            </a:fld>
            <a:endParaRPr lang="en-US"/>
          </a:p>
        </p:txBody>
      </p:sp>
    </p:spTree>
    <p:extLst>
      <p:ext uri="{BB962C8B-B14F-4D97-AF65-F5344CB8AC3E}">
        <p14:creationId xmlns:p14="http://schemas.microsoft.com/office/powerpoint/2010/main" val="18863306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5-39. </a:t>
            </a:r>
            <a:endParaRPr lang="en-US" dirty="0" smtClean="0"/>
          </a:p>
          <a:p>
            <a:r>
              <a:rPr lang="en-US" sz="1200" kern="1200" dirty="0" smtClean="0">
                <a:solidFill>
                  <a:schemeClr val="tx1"/>
                </a:solidFill>
                <a:effectLst/>
                <a:latin typeface="+mn-lt"/>
                <a:ea typeface="+mn-ea"/>
                <a:cs typeface="+mn-cs"/>
              </a:rPr>
              <a:t>Stocks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Bulk Actions in edit mode </a:t>
            </a:r>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47</a:t>
            </a:fld>
            <a:endParaRPr lang="en-US"/>
          </a:p>
        </p:txBody>
      </p:sp>
    </p:spTree>
    <p:extLst>
      <p:ext uri="{BB962C8B-B14F-4D97-AF65-F5344CB8AC3E}">
        <p14:creationId xmlns:p14="http://schemas.microsoft.com/office/powerpoint/2010/main" val="4277545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Fidelity for Android uses the same pattern, both for selecting stocks and for selecting and ordering the columns displayed in the Watch List. </a:t>
            </a:r>
            <a:endParaRPr lang="en-US" dirty="0" smtClean="0"/>
          </a:p>
          <a:p>
            <a:endParaRPr lang="en-US" dirty="0" smtClean="0"/>
          </a:p>
          <a:p>
            <a:r>
              <a:rPr lang="en-US" sz="1200" b="1" kern="1200" dirty="0" smtClean="0">
                <a:solidFill>
                  <a:schemeClr val="tx1"/>
                </a:solidFill>
                <a:effectLst/>
                <a:latin typeface="+mn-lt"/>
                <a:ea typeface="+mn-ea"/>
                <a:cs typeface="+mn-cs"/>
              </a:rPr>
              <a:t>FIGURE 5-40. </a:t>
            </a:r>
            <a:endParaRPr lang="en-US" dirty="0" smtClean="0"/>
          </a:p>
          <a:p>
            <a:r>
              <a:rPr lang="en-US" sz="1200" kern="1200" dirty="0" smtClean="0">
                <a:solidFill>
                  <a:schemeClr val="tx1"/>
                </a:solidFill>
                <a:effectLst/>
                <a:latin typeface="+mn-lt"/>
                <a:ea typeface="+mn-ea"/>
                <a:cs typeface="+mn-cs"/>
              </a:rPr>
              <a:t>Fidelity for Android: bulk selection of stocks and Watch List criteria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48</a:t>
            </a:fld>
            <a:endParaRPr lang="en-US"/>
          </a:p>
        </p:txBody>
      </p:sp>
    </p:spTree>
    <p:extLst>
      <p:ext uri="{BB962C8B-B14F-4D97-AF65-F5344CB8AC3E}">
        <p14:creationId xmlns:p14="http://schemas.microsoft.com/office/powerpoint/2010/main" val="3829344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Path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also offers Bulk Actions in edit mode, like add, remove, and assign a contact to your inner circle (the star icon).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FIGURE 5-41. </a:t>
            </a:r>
            <a:endParaRPr lang="en-US" dirty="0" smtClean="0"/>
          </a:p>
          <a:p>
            <a:r>
              <a:rPr lang="en-US" sz="1200" kern="1200" dirty="0" smtClean="0">
                <a:solidFill>
                  <a:schemeClr val="tx1"/>
                </a:solidFill>
                <a:effectLst/>
                <a:latin typeface="+mn-lt"/>
                <a:ea typeface="+mn-ea"/>
                <a:cs typeface="+mn-cs"/>
              </a:rPr>
              <a:t>Path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Bulk Actions in edit mode can act on multiple items at once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49</a:t>
            </a:fld>
            <a:endParaRPr lang="en-US"/>
          </a:p>
        </p:txBody>
      </p:sp>
    </p:spTree>
    <p:extLst>
      <p:ext uri="{BB962C8B-B14F-4D97-AF65-F5344CB8AC3E}">
        <p14:creationId xmlns:p14="http://schemas.microsoft.com/office/powerpoint/2010/main" val="6866602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trigger this mode in Path for Android, you long-press any friend in the list. Path could improve this UI design by following Android design conventions and showing the number of selected items, instead of just shading them.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Bulk Actions like delete and reorder are best handled in a discrete edit mode. Provide an obvious option for exiting the mode. </a:t>
            </a:r>
            <a:endParaRPr lang="en-US" dirty="0" smtClean="0"/>
          </a:p>
          <a:p>
            <a:endParaRPr lang="en-US" dirty="0" smtClean="0"/>
          </a:p>
          <a:p>
            <a:r>
              <a:rPr lang="en-US" sz="1200" b="1" kern="1200" dirty="0" smtClean="0">
                <a:solidFill>
                  <a:schemeClr val="tx1"/>
                </a:solidFill>
                <a:effectLst/>
                <a:latin typeface="+mn-lt"/>
                <a:ea typeface="+mn-ea"/>
                <a:cs typeface="+mn-cs"/>
              </a:rPr>
              <a:t>FIGURE 5-42. </a:t>
            </a:r>
            <a:endParaRPr lang="en-US" dirty="0" smtClean="0"/>
          </a:p>
          <a:p>
            <a:r>
              <a:rPr lang="en-US" sz="1200" kern="1200" dirty="0" smtClean="0">
                <a:solidFill>
                  <a:schemeClr val="tx1"/>
                </a:solidFill>
                <a:effectLst/>
                <a:latin typeface="+mn-lt"/>
                <a:ea typeface="+mn-ea"/>
                <a:cs typeface="+mn-cs"/>
              </a:rPr>
              <a:t>Path for Android: current design on left; suggested improvement, showing selected number of items, on right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50</a:t>
            </a:fld>
            <a:endParaRPr lang="en-US"/>
          </a:p>
        </p:txBody>
      </p:sp>
    </p:spTree>
    <p:extLst>
      <p:ext uri="{BB962C8B-B14F-4D97-AF65-F5344CB8AC3E}">
        <p14:creationId xmlns:p14="http://schemas.microsoft.com/office/powerpoint/2010/main" val="3909706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controls do not need to be limited to playing and pausing audio and video. </a:t>
            </a:r>
            <a:r>
              <a:rPr lang="en-US" sz="1200" kern="1200" dirty="0" err="1" smtClean="0">
                <a:solidFill>
                  <a:schemeClr val="tx1"/>
                </a:solidFill>
                <a:effectLst/>
                <a:latin typeface="+mn-lt"/>
                <a:ea typeface="+mn-ea"/>
                <a:cs typeface="+mn-cs"/>
              </a:rPr>
              <a:t>Any.do</a:t>
            </a:r>
            <a:r>
              <a:rPr lang="en-US" sz="1200" kern="1200" dirty="0" smtClean="0">
                <a:solidFill>
                  <a:schemeClr val="tx1"/>
                </a:solidFill>
                <a:effectLst/>
                <a:latin typeface="+mn-lt"/>
                <a:ea typeface="+mn-ea"/>
                <a:cs typeface="+mn-cs"/>
              </a:rPr>
              <a:t> for Android uses a widget to prompt app usage first thing in the morning, and also to help with tasks during the day. </a:t>
            </a:r>
            <a:endParaRPr lang="en-US" dirty="0" smtClean="0"/>
          </a:p>
          <a:p>
            <a:endParaRPr lang="en-US" sz="1200" b="1"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FIGURE 5-43. </a:t>
            </a:r>
            <a:endParaRPr lang="en-US" dirty="0" smtClean="0"/>
          </a:p>
          <a:p>
            <a:r>
              <a:rPr lang="en-US" sz="1200" kern="1200" dirty="0" smtClean="0">
                <a:solidFill>
                  <a:schemeClr val="tx1"/>
                </a:solidFill>
                <a:effectLst/>
                <a:latin typeface="+mn-lt"/>
                <a:ea typeface="+mn-ea"/>
                <a:cs typeface="+mn-cs"/>
              </a:rPr>
              <a:t>Audible for Android and iTunes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lock screen controls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52</a:t>
            </a:fld>
            <a:endParaRPr lang="en-US"/>
          </a:p>
        </p:txBody>
      </p:sp>
    </p:spTree>
    <p:extLst>
      <p:ext uri="{BB962C8B-B14F-4D97-AF65-F5344CB8AC3E}">
        <p14:creationId xmlns:p14="http://schemas.microsoft.com/office/powerpoint/2010/main" val="29044827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5-44. </a:t>
            </a:r>
            <a:endParaRPr lang="en-US" dirty="0" smtClean="0"/>
          </a:p>
          <a:p>
            <a:r>
              <a:rPr lang="en-US" sz="1200" kern="1200" dirty="0" err="1" smtClean="0">
                <a:solidFill>
                  <a:schemeClr val="tx1"/>
                </a:solidFill>
                <a:effectLst/>
                <a:latin typeface="+mn-lt"/>
                <a:ea typeface="+mn-ea"/>
                <a:cs typeface="+mn-cs"/>
              </a:rPr>
              <a:t>Any.do</a:t>
            </a:r>
            <a:r>
              <a:rPr lang="en-US" sz="1200" kern="1200" dirty="0" smtClean="0">
                <a:solidFill>
                  <a:schemeClr val="tx1"/>
                </a:solidFill>
                <a:effectLst/>
                <a:latin typeface="+mn-lt"/>
                <a:ea typeface="+mn-ea"/>
                <a:cs typeface="+mn-cs"/>
              </a:rPr>
              <a:t> for Android: widgets offer deeper engagement than notifications </a:t>
            </a:r>
            <a:endParaRPr lang="en-US" dirty="0" smtClean="0"/>
          </a:p>
          <a:p>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a:t>
            </a:r>
            <a:r>
              <a:rPr lang="en-US" sz="1200" kern="1200" dirty="0" smtClean="0">
                <a:solidFill>
                  <a:schemeClr val="tx1"/>
                </a:solidFill>
                <a:effectLst/>
                <a:latin typeface="+mn-lt"/>
                <a:ea typeface="+mn-ea"/>
                <a:cs typeface="+mn-cs"/>
              </a:rPr>
              <a:t>he mobile user experience may extend past the typical borders of the application. Consider lock screen controls or widgets to enhance the UX.</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53</a:t>
            </a:fld>
            <a:endParaRPr lang="en-US"/>
          </a:p>
        </p:txBody>
      </p:sp>
    </p:spTree>
    <p:extLst>
      <p:ext uri="{BB962C8B-B14F-4D97-AF65-F5344CB8AC3E}">
        <p14:creationId xmlns:p14="http://schemas.microsoft.com/office/powerpoint/2010/main" val="2550034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Alternatively, an action button may launch an Action Sheet, which displays additional options for the selected button. In </a:t>
            </a:r>
            <a:r>
              <a:rPr lang="en-US" sz="1200" kern="1200" dirty="0" err="1" smtClean="0">
                <a:solidFill>
                  <a:schemeClr val="tx1"/>
                </a:solidFill>
                <a:effectLst/>
                <a:latin typeface="+mn-lt"/>
                <a:ea typeface="+mn-ea"/>
                <a:cs typeface="+mn-cs"/>
              </a:rPr>
              <a:t>Narrato</a:t>
            </a:r>
            <a:r>
              <a:rPr lang="en-US" sz="1200" kern="1200" dirty="0" smtClean="0">
                <a:solidFill>
                  <a:schemeClr val="tx1"/>
                </a:solidFill>
                <a:effectLst/>
                <a:latin typeface="+mn-lt"/>
                <a:ea typeface="+mn-ea"/>
                <a:cs typeface="+mn-cs"/>
              </a:rPr>
              <a:t>, for instance, the photo button opens a standard Action Sheet for choosing the photo source, while the smiley face button opens a custom Action Sheet for selecting a mood. This is an example of a smart design that stays within the spirit—if not the letter—of the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Design Guide.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FIGURE 5-4. </a:t>
            </a:r>
            <a:endParaRPr lang="en-US" dirty="0" smtClean="0"/>
          </a:p>
          <a:p>
            <a:r>
              <a:rPr lang="en-US" sz="1200" kern="1200" dirty="0" err="1" smtClean="0">
                <a:solidFill>
                  <a:schemeClr val="tx1"/>
                </a:solidFill>
                <a:effectLst/>
                <a:latin typeface="+mn-lt"/>
                <a:ea typeface="+mn-ea"/>
                <a:cs typeface="+mn-cs"/>
              </a:rPr>
              <a:t>Narrato</a:t>
            </a:r>
            <a:r>
              <a:rPr lang="en-US" sz="1200" kern="1200" dirty="0" smtClean="0">
                <a:solidFill>
                  <a:schemeClr val="tx1"/>
                </a:solidFill>
                <a:effectLst/>
                <a:latin typeface="+mn-lt"/>
                <a:ea typeface="+mn-ea"/>
                <a:cs typeface="+mn-cs"/>
              </a:rPr>
              <a:t> for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two different Action Sheet designs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6</a:t>
            </a:fld>
            <a:endParaRPr lang="en-US"/>
          </a:p>
        </p:txBody>
      </p:sp>
    </p:spTree>
    <p:extLst>
      <p:ext uri="{BB962C8B-B14F-4D97-AF65-F5344CB8AC3E}">
        <p14:creationId xmlns:p14="http://schemas.microsoft.com/office/powerpoint/2010/main" val="3529000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Android </a:t>
            </a:r>
            <a:endParaRPr lang="en-US" dirty="0" smtClean="0"/>
          </a:p>
          <a:p>
            <a:r>
              <a:rPr lang="en-US" sz="1200" kern="1200" dirty="0" smtClean="0">
                <a:solidFill>
                  <a:schemeClr val="tx1"/>
                </a:solidFill>
                <a:effectLst/>
                <a:latin typeface="+mn-lt"/>
                <a:ea typeface="+mn-ea"/>
                <a:cs typeface="+mn-cs"/>
              </a:rPr>
              <a:t>The Jelly Bean release brought some changes to the Android </a:t>
            </a:r>
            <a:r>
              <a:rPr lang="en-US" sz="1200" kern="1200" dirty="0" smtClean="0">
                <a:solidFill>
                  <a:schemeClr val="tx1"/>
                </a:solidFill>
                <a:effectLst/>
                <a:latin typeface="+mn-lt"/>
                <a:ea typeface="+mn-ea"/>
                <a:cs typeface="+mn-cs"/>
              </a:rPr>
              <a:t>interface </a:t>
            </a:r>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developer.android.com</a:t>
            </a:r>
            <a:r>
              <a:rPr lang="en-US" sz="1200" kern="1200" dirty="0" smtClean="0">
                <a:solidFill>
                  <a:schemeClr val="tx1"/>
                </a:solidFill>
                <a:effectLst/>
                <a:latin typeface="+mn-lt"/>
                <a:ea typeface="+mn-ea"/>
                <a:cs typeface="+mn-cs"/>
              </a:rPr>
              <a:t>/design/patterns/</a:t>
            </a:r>
            <a:r>
              <a:rPr lang="en-US" sz="1200" kern="1200" dirty="0" err="1" smtClean="0">
                <a:solidFill>
                  <a:schemeClr val="tx1"/>
                </a:solidFill>
                <a:effectLst/>
                <a:latin typeface="+mn-lt"/>
                <a:ea typeface="+mn-ea"/>
                <a:cs typeface="+mn-cs"/>
              </a:rPr>
              <a:t>actionbar.html</a:t>
            </a:r>
            <a:r>
              <a:rPr lang="en-US" sz="1200" kern="1200" dirty="0" smtClean="0">
                <a:solidFill>
                  <a:schemeClr val="tx1"/>
                </a:solidFill>
                <a:effectLst/>
                <a:latin typeface="+mn-lt"/>
                <a:ea typeface="+mn-ea"/>
                <a:cs typeface="+mn-cs"/>
              </a:rPr>
              <a:t>). There is a not a dedicated Toolbar, as in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Instead, action buttons are assigned to the top right of the Action Bar, a dedicated piece of real estate at the top of each screen that is generally persistent throughout the app. </a:t>
            </a:r>
            <a:endParaRPr lang="en-US" dirty="0" smtClean="0"/>
          </a:p>
          <a:p>
            <a:endParaRPr lang="en-US" dirty="0" smtClean="0"/>
          </a:p>
          <a:p>
            <a:endParaRPr lang="en-US" dirty="0" smtClean="0"/>
          </a:p>
          <a:p>
            <a:r>
              <a:rPr lang="en-US" sz="1200" b="1" kern="1200" dirty="0" smtClean="0">
                <a:solidFill>
                  <a:schemeClr val="tx1"/>
                </a:solidFill>
                <a:effectLst/>
                <a:latin typeface="+mn-lt"/>
                <a:ea typeface="+mn-ea"/>
                <a:cs typeface="+mn-cs"/>
              </a:rPr>
              <a:t>FIGURE 5-5. </a:t>
            </a:r>
            <a:endParaRPr lang="en-US" dirty="0" smtClean="0"/>
          </a:p>
          <a:p>
            <a:r>
              <a:rPr lang="en-US" sz="1200" kern="1200" dirty="0" smtClean="0">
                <a:solidFill>
                  <a:schemeClr val="tx1"/>
                </a:solidFill>
                <a:effectLst/>
                <a:latin typeface="+mn-lt"/>
                <a:ea typeface="+mn-ea"/>
                <a:cs typeface="+mn-cs"/>
              </a:rPr>
              <a:t>The Action Bar is split into four functional areas that apply to most apps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7</a:t>
            </a:fld>
            <a:endParaRPr lang="en-US"/>
          </a:p>
        </p:txBody>
      </p:sp>
    </p:spTree>
    <p:extLst>
      <p:ext uri="{BB962C8B-B14F-4D97-AF65-F5344CB8AC3E}">
        <p14:creationId xmlns:p14="http://schemas.microsoft.com/office/powerpoint/2010/main" val="344604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action buttons should be specific to the current page context, like in Gmail. Primary actions should be visible in the Action Bar at the top, but secondary actions belong in the Overflow Menu, which can be accessed via the vertical ellipsis icon.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of the nice features of Android is that a long press on an action button brings up a tooltip explaining what the button is for. One of the not-so-nice features is that the Action Bar has to hold any necessary navigation controls (title, drawer icon, up button, spinner, etc.), as well as the action buttons, so it can get crowded very quickly.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r>
              <a:rPr lang="en-US" sz="1200" b="1" kern="1200" dirty="0" smtClean="0">
                <a:solidFill>
                  <a:schemeClr val="tx1"/>
                </a:solidFill>
                <a:effectLst/>
                <a:latin typeface="+mn-lt"/>
                <a:ea typeface="+mn-ea"/>
                <a:cs typeface="+mn-cs"/>
              </a:rPr>
              <a:t>FIGURE 5-6. </a:t>
            </a:r>
            <a:endParaRPr lang="en-US" dirty="0" smtClean="0"/>
          </a:p>
          <a:p>
            <a:r>
              <a:rPr lang="en-US" sz="1200" kern="1200" dirty="0" smtClean="0">
                <a:solidFill>
                  <a:schemeClr val="tx1"/>
                </a:solidFill>
                <a:effectLst/>
                <a:latin typeface="+mn-lt"/>
                <a:ea typeface="+mn-ea"/>
                <a:cs typeface="+mn-cs"/>
              </a:rPr>
              <a:t>Gmail for Android: Action Bar buttons are determined by screen context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8</a:t>
            </a:fld>
            <a:endParaRPr lang="en-US"/>
          </a:p>
        </p:txBody>
      </p:sp>
    </p:spTree>
    <p:extLst>
      <p:ext uri="{BB962C8B-B14F-4D97-AF65-F5344CB8AC3E}">
        <p14:creationId xmlns:p14="http://schemas.microsoft.com/office/powerpoint/2010/main" val="549169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Windows Phone </a:t>
            </a:r>
          </a:p>
          <a:p>
            <a:endParaRPr lang="en-US" dirty="0" smtClean="0"/>
          </a:p>
          <a:p>
            <a:r>
              <a:rPr lang="en-US" sz="1200" kern="1200" dirty="0" smtClean="0">
                <a:solidFill>
                  <a:schemeClr val="tx1"/>
                </a:solidFill>
                <a:effectLst/>
                <a:latin typeface="+mn-lt"/>
                <a:ea typeface="+mn-ea"/>
                <a:cs typeface="+mn-cs"/>
              </a:rPr>
              <a:t>The Toolbar in Windows Phone apps is called the Application Bar (http://</a:t>
            </a:r>
            <a:r>
              <a:rPr lang="en-US" sz="1200" kern="1200" dirty="0" err="1" smtClean="0">
                <a:solidFill>
                  <a:schemeClr val="tx1"/>
                </a:solidFill>
                <a:effectLst/>
                <a:latin typeface="+mn-lt"/>
                <a:ea typeface="+mn-ea"/>
                <a:cs typeface="+mn-cs"/>
              </a:rPr>
              <a:t>bit.ly</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NoMtPY</a:t>
            </a:r>
            <a:r>
              <a:rPr lang="en-US" sz="1200" kern="1200" dirty="0" smtClean="0">
                <a:solidFill>
                  <a:schemeClr val="tx1"/>
                </a:solidFill>
                <a:effectLst/>
                <a:latin typeface="+mn-lt"/>
                <a:ea typeface="+mn-ea"/>
                <a:cs typeface="+mn-cs"/>
              </a:rPr>
              <a:t>). The primary actions should be displayed as labeled icons, and secondary actions (called Menu Items) can be tucked under the ellipsis icon. </a:t>
            </a:r>
          </a:p>
          <a:p>
            <a:endParaRPr lang="en-US" dirty="0" smtClean="0"/>
          </a:p>
          <a:p>
            <a:r>
              <a:rPr lang="en-US" sz="1200" kern="1200" dirty="0" smtClean="0">
                <a:solidFill>
                  <a:schemeClr val="tx1"/>
                </a:solidFill>
                <a:effectLst/>
                <a:latin typeface="+mn-lt"/>
                <a:ea typeface="+mn-ea"/>
                <a:cs typeface="+mn-cs"/>
              </a:rPr>
              <a:t>I was surprised to see that Amazon is trying to make the Application Bar a primary navigation control (see the Home, Search, and Cart icons at the bottom of every screen). It makes me think that the </a:t>
            </a:r>
            <a:r>
              <a:rPr lang="en-US" sz="1200" kern="1200" dirty="0" smtClean="0">
                <a:solidFill>
                  <a:schemeClr val="tx1"/>
                </a:solidFill>
                <a:effectLst/>
                <a:latin typeface="+mn-lt"/>
                <a:ea typeface="+mn-ea"/>
                <a:cs typeface="+mn-cs"/>
              </a:rPr>
              <a:t>product </a:t>
            </a:r>
            <a:r>
              <a:rPr lang="en-US" sz="1200" kern="1200" dirty="0" smtClean="0">
                <a:solidFill>
                  <a:schemeClr val="tx1"/>
                </a:solidFill>
                <a:effectLst/>
                <a:latin typeface="+mn-lt"/>
                <a:ea typeface="+mn-ea"/>
                <a:cs typeface="+mn-cs"/>
              </a:rPr>
              <a:t>design was driven by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aficionados, rather than a team familiar with Windows Phone design paradigms. </a:t>
            </a:r>
            <a:endParaRPr lang="en-US" dirty="0" smtClean="0"/>
          </a:p>
          <a:p>
            <a:endParaRPr lang="en-US" dirty="0" smtClean="0"/>
          </a:p>
          <a:p>
            <a:r>
              <a:rPr lang="en-US" sz="1200" b="1" kern="1200" dirty="0" smtClean="0">
                <a:solidFill>
                  <a:schemeClr val="tx1"/>
                </a:solidFill>
                <a:effectLst/>
                <a:latin typeface="+mn-lt"/>
                <a:ea typeface="+mn-ea"/>
                <a:cs typeface="+mn-cs"/>
              </a:rPr>
              <a:t>FIGURE 5-7. </a:t>
            </a:r>
            <a:endParaRPr lang="en-US" dirty="0" smtClean="0"/>
          </a:p>
          <a:p>
            <a:r>
              <a:rPr lang="en-US" sz="1200" kern="1200" dirty="0" smtClean="0">
                <a:solidFill>
                  <a:schemeClr val="tx1"/>
                </a:solidFill>
                <a:effectLst/>
                <a:latin typeface="+mn-lt"/>
                <a:ea typeface="+mn-ea"/>
                <a:cs typeface="+mn-cs"/>
              </a:rPr>
              <a:t>4th &amp; Mayor for Windows Phone: the Application Bar is for primary actions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9</a:t>
            </a:fld>
            <a:endParaRPr lang="en-US"/>
          </a:p>
        </p:txBody>
      </p:sp>
    </p:spTree>
    <p:extLst>
      <p:ext uri="{BB962C8B-B14F-4D97-AF65-F5344CB8AC3E}">
        <p14:creationId xmlns:p14="http://schemas.microsoft.com/office/powerpoint/2010/main" val="168774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5-8. </a:t>
            </a:r>
            <a:endParaRPr lang="en-US" dirty="0" smtClean="0"/>
          </a:p>
          <a:p>
            <a:r>
              <a:rPr lang="en-US" sz="1200" kern="1200" dirty="0" smtClean="0">
                <a:solidFill>
                  <a:schemeClr val="tx1"/>
                </a:solidFill>
                <a:effectLst/>
                <a:latin typeface="+mn-lt"/>
                <a:ea typeface="+mn-ea"/>
                <a:cs typeface="+mn-cs"/>
              </a:rPr>
              <a:t>Amazon for Windows Phone: incorrectly using the Application Bar for primary navigation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587D3CEF-DAC4-254C-BEBC-2FDB62AA045A}" type="slidenum">
              <a:rPr lang="en-US" smtClean="0"/>
              <a:t>10</a:t>
            </a:fld>
            <a:endParaRPr lang="en-US"/>
          </a:p>
        </p:txBody>
      </p:sp>
    </p:spTree>
    <p:extLst>
      <p:ext uri="{BB962C8B-B14F-4D97-AF65-F5344CB8AC3E}">
        <p14:creationId xmlns:p14="http://schemas.microsoft.com/office/powerpoint/2010/main" val="3797269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A17A2B1-7930-C244-BD2C-5CCA02368B3F}" type="datetimeFigureOut">
              <a:rPr lang="en-US" smtClean="0"/>
              <a:t>11/13/14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1304F4-5367-9E44-BF61-530AD09002FD}" type="slidenum">
              <a:rPr lang="en-US" smtClean="0"/>
              <a:t>‹#›</a:t>
            </a:fld>
            <a:endParaRPr lang="en-US"/>
          </a:p>
        </p:txBody>
      </p:sp>
    </p:spTree>
    <p:extLst>
      <p:ext uri="{BB962C8B-B14F-4D97-AF65-F5344CB8AC3E}">
        <p14:creationId xmlns:p14="http://schemas.microsoft.com/office/powerpoint/2010/main" val="987219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17A2B1-7930-C244-BD2C-5CCA02368B3F}" type="datetimeFigureOut">
              <a:rPr lang="en-US" smtClean="0"/>
              <a:t>11/13/14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1304F4-5367-9E44-BF61-530AD09002FD}" type="slidenum">
              <a:rPr lang="en-US" smtClean="0"/>
              <a:t>‹#›</a:t>
            </a:fld>
            <a:endParaRPr lang="en-US"/>
          </a:p>
        </p:txBody>
      </p:sp>
    </p:spTree>
    <p:extLst>
      <p:ext uri="{BB962C8B-B14F-4D97-AF65-F5344CB8AC3E}">
        <p14:creationId xmlns:p14="http://schemas.microsoft.com/office/powerpoint/2010/main" val="3504971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17A2B1-7930-C244-BD2C-5CCA02368B3F}" type="datetimeFigureOut">
              <a:rPr lang="en-US" smtClean="0"/>
              <a:t>11/13/14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1304F4-5367-9E44-BF61-530AD09002FD}" type="slidenum">
              <a:rPr lang="en-US" smtClean="0"/>
              <a:t>‹#›</a:t>
            </a:fld>
            <a:endParaRPr lang="en-US"/>
          </a:p>
        </p:txBody>
      </p:sp>
    </p:spTree>
    <p:extLst>
      <p:ext uri="{BB962C8B-B14F-4D97-AF65-F5344CB8AC3E}">
        <p14:creationId xmlns:p14="http://schemas.microsoft.com/office/powerpoint/2010/main" val="3821045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17A2B1-7930-C244-BD2C-5CCA02368B3F}" type="datetimeFigureOut">
              <a:rPr lang="en-US" smtClean="0"/>
              <a:t>11/13/14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1304F4-5367-9E44-BF61-530AD09002FD}" type="slidenum">
              <a:rPr lang="en-US" smtClean="0"/>
              <a:t>‹#›</a:t>
            </a:fld>
            <a:endParaRPr lang="en-US"/>
          </a:p>
        </p:txBody>
      </p:sp>
    </p:spTree>
    <p:extLst>
      <p:ext uri="{BB962C8B-B14F-4D97-AF65-F5344CB8AC3E}">
        <p14:creationId xmlns:p14="http://schemas.microsoft.com/office/powerpoint/2010/main" val="1259242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17A2B1-7930-C244-BD2C-5CCA02368B3F}" type="datetimeFigureOut">
              <a:rPr lang="en-US" smtClean="0"/>
              <a:t>11/13/14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1304F4-5367-9E44-BF61-530AD09002FD}" type="slidenum">
              <a:rPr lang="en-US" smtClean="0"/>
              <a:t>‹#›</a:t>
            </a:fld>
            <a:endParaRPr lang="en-US"/>
          </a:p>
        </p:txBody>
      </p:sp>
    </p:spTree>
    <p:extLst>
      <p:ext uri="{BB962C8B-B14F-4D97-AF65-F5344CB8AC3E}">
        <p14:creationId xmlns:p14="http://schemas.microsoft.com/office/powerpoint/2010/main" val="3450919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A17A2B1-7930-C244-BD2C-5CCA02368B3F}" type="datetimeFigureOut">
              <a:rPr lang="en-US" smtClean="0"/>
              <a:t>11/13/14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1304F4-5367-9E44-BF61-530AD09002FD}" type="slidenum">
              <a:rPr lang="en-US" smtClean="0"/>
              <a:t>‹#›</a:t>
            </a:fld>
            <a:endParaRPr lang="en-US"/>
          </a:p>
        </p:txBody>
      </p:sp>
    </p:spTree>
    <p:extLst>
      <p:ext uri="{BB962C8B-B14F-4D97-AF65-F5344CB8AC3E}">
        <p14:creationId xmlns:p14="http://schemas.microsoft.com/office/powerpoint/2010/main" val="4025618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A17A2B1-7930-C244-BD2C-5CCA02368B3F}" type="datetimeFigureOut">
              <a:rPr lang="en-US" smtClean="0"/>
              <a:t>11/13/14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1304F4-5367-9E44-BF61-530AD09002FD}" type="slidenum">
              <a:rPr lang="en-US" smtClean="0"/>
              <a:t>‹#›</a:t>
            </a:fld>
            <a:endParaRPr lang="en-US"/>
          </a:p>
        </p:txBody>
      </p:sp>
    </p:spTree>
    <p:extLst>
      <p:ext uri="{BB962C8B-B14F-4D97-AF65-F5344CB8AC3E}">
        <p14:creationId xmlns:p14="http://schemas.microsoft.com/office/powerpoint/2010/main" val="1735281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17A2B1-7930-C244-BD2C-5CCA02368B3F}" type="datetimeFigureOut">
              <a:rPr lang="en-US" smtClean="0"/>
              <a:t>11/13/14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1304F4-5367-9E44-BF61-530AD09002FD}" type="slidenum">
              <a:rPr lang="en-US" smtClean="0"/>
              <a:t>‹#›</a:t>
            </a:fld>
            <a:endParaRPr lang="en-US"/>
          </a:p>
        </p:txBody>
      </p:sp>
    </p:spTree>
    <p:extLst>
      <p:ext uri="{BB962C8B-B14F-4D97-AF65-F5344CB8AC3E}">
        <p14:creationId xmlns:p14="http://schemas.microsoft.com/office/powerpoint/2010/main" val="26835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17A2B1-7930-C244-BD2C-5CCA02368B3F}" type="datetimeFigureOut">
              <a:rPr lang="en-US" smtClean="0"/>
              <a:t>11/13/14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1304F4-5367-9E44-BF61-530AD09002FD}" type="slidenum">
              <a:rPr lang="en-US" smtClean="0"/>
              <a:t>‹#›</a:t>
            </a:fld>
            <a:endParaRPr lang="en-US"/>
          </a:p>
        </p:txBody>
      </p:sp>
    </p:spTree>
    <p:extLst>
      <p:ext uri="{BB962C8B-B14F-4D97-AF65-F5344CB8AC3E}">
        <p14:creationId xmlns:p14="http://schemas.microsoft.com/office/powerpoint/2010/main" val="332688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17A2B1-7930-C244-BD2C-5CCA02368B3F}" type="datetimeFigureOut">
              <a:rPr lang="en-US" smtClean="0"/>
              <a:t>11/13/14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1304F4-5367-9E44-BF61-530AD09002FD}" type="slidenum">
              <a:rPr lang="en-US" smtClean="0"/>
              <a:t>‹#›</a:t>
            </a:fld>
            <a:endParaRPr lang="en-US"/>
          </a:p>
        </p:txBody>
      </p:sp>
    </p:spTree>
    <p:extLst>
      <p:ext uri="{BB962C8B-B14F-4D97-AF65-F5344CB8AC3E}">
        <p14:creationId xmlns:p14="http://schemas.microsoft.com/office/powerpoint/2010/main" val="261866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17A2B1-7930-C244-BD2C-5CCA02368B3F}" type="datetimeFigureOut">
              <a:rPr lang="en-US" smtClean="0"/>
              <a:t>11/13/14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1304F4-5367-9E44-BF61-530AD09002FD}" type="slidenum">
              <a:rPr lang="en-US" smtClean="0"/>
              <a:t>‹#›</a:t>
            </a:fld>
            <a:endParaRPr lang="en-US"/>
          </a:p>
        </p:txBody>
      </p:sp>
    </p:spTree>
    <p:extLst>
      <p:ext uri="{BB962C8B-B14F-4D97-AF65-F5344CB8AC3E}">
        <p14:creationId xmlns:p14="http://schemas.microsoft.com/office/powerpoint/2010/main" val="260741055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7A2B1-7930-C244-BD2C-5CCA02368B3F}" type="datetimeFigureOut">
              <a:rPr lang="en-US" smtClean="0"/>
              <a:t>11/13/14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1304F4-5367-9E44-BF61-530AD09002FD}" type="slidenum">
              <a:rPr lang="en-US" smtClean="0"/>
              <a:t>‹#›</a:t>
            </a:fld>
            <a:endParaRPr lang="en-US"/>
          </a:p>
        </p:txBody>
      </p:sp>
    </p:spTree>
    <p:extLst>
      <p:ext uri="{BB962C8B-B14F-4D97-AF65-F5344CB8AC3E}">
        <p14:creationId xmlns:p14="http://schemas.microsoft.com/office/powerpoint/2010/main" val="1244086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11-12 at 12.50.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15" y="-1"/>
            <a:ext cx="8327571" cy="7221011"/>
          </a:xfrm>
          <a:prstGeom prst="rect">
            <a:avLst/>
          </a:prstGeom>
        </p:spPr>
      </p:pic>
    </p:spTree>
    <p:extLst>
      <p:ext uri="{BB962C8B-B14F-4D97-AF65-F5344CB8AC3E}">
        <p14:creationId xmlns:p14="http://schemas.microsoft.com/office/powerpoint/2010/main" val="3995646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4.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074" y="0"/>
            <a:ext cx="8292274" cy="6858000"/>
          </a:xfrm>
          <a:prstGeom prst="rect">
            <a:avLst/>
          </a:prstGeom>
        </p:spPr>
      </p:pic>
    </p:spTree>
    <p:extLst>
      <p:ext uri="{BB962C8B-B14F-4D97-AF65-F5344CB8AC3E}">
        <p14:creationId xmlns:p14="http://schemas.microsoft.com/office/powerpoint/2010/main" val="614101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4.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984" y="1128889"/>
            <a:ext cx="7320032" cy="3355953"/>
          </a:xfrm>
          <a:prstGeom prst="rect">
            <a:avLst/>
          </a:prstGeom>
        </p:spPr>
      </p:pic>
    </p:spTree>
    <p:extLst>
      <p:ext uri="{BB962C8B-B14F-4D97-AF65-F5344CB8AC3E}">
        <p14:creationId xmlns:p14="http://schemas.microsoft.com/office/powerpoint/2010/main" val="744312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4.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0463"/>
            <a:ext cx="9144000" cy="5230847"/>
          </a:xfrm>
          <a:prstGeom prst="rect">
            <a:avLst/>
          </a:prstGeom>
        </p:spPr>
      </p:pic>
    </p:spTree>
    <p:extLst>
      <p:ext uri="{BB962C8B-B14F-4D97-AF65-F5344CB8AC3E}">
        <p14:creationId xmlns:p14="http://schemas.microsoft.com/office/powerpoint/2010/main" val="2589999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80444" y="1580445"/>
            <a:ext cx="5785556" cy="2123658"/>
          </a:xfrm>
          <a:prstGeom prst="rect">
            <a:avLst/>
          </a:prstGeom>
          <a:noFill/>
        </p:spPr>
        <p:txBody>
          <a:bodyPr wrap="square" rtlCol="0">
            <a:spAutoFit/>
          </a:bodyPr>
          <a:lstStyle/>
          <a:p>
            <a:r>
              <a:rPr lang="en-US" sz="2400" dirty="0"/>
              <a:t>Toolbox </a:t>
            </a:r>
            <a:endParaRPr lang="en-US" sz="2400" dirty="0" smtClean="0"/>
          </a:p>
          <a:p>
            <a:endParaRPr lang="en-US" dirty="0"/>
          </a:p>
          <a:p>
            <a:endParaRPr lang="en-US" dirty="0" smtClean="0"/>
          </a:p>
          <a:p>
            <a:r>
              <a:rPr lang="en-US" dirty="0"/>
              <a:t>A Toolbox is like a Toolbar on steroids. You’ll see this pattern most often in photography and design apps that offer a lot of tools for effects and treatments. </a:t>
            </a:r>
            <a:endParaRPr lang="en-US" dirty="0" smtClean="0"/>
          </a:p>
          <a:p>
            <a:endParaRPr lang="en-US" dirty="0"/>
          </a:p>
        </p:txBody>
      </p:sp>
    </p:spTree>
    <p:extLst>
      <p:ext uri="{BB962C8B-B14F-4D97-AF65-F5344CB8AC3E}">
        <p14:creationId xmlns:p14="http://schemas.microsoft.com/office/powerpoint/2010/main" val="1662685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887" y="0"/>
            <a:ext cx="7800230" cy="6858000"/>
          </a:xfrm>
          <a:prstGeom prst="rect">
            <a:avLst/>
          </a:prstGeom>
        </p:spPr>
      </p:pic>
    </p:spTree>
    <p:extLst>
      <p:ext uri="{BB962C8B-B14F-4D97-AF65-F5344CB8AC3E}">
        <p14:creationId xmlns:p14="http://schemas.microsoft.com/office/powerpoint/2010/main" val="4189275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5.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82" y="0"/>
            <a:ext cx="7826051" cy="6858000"/>
          </a:xfrm>
          <a:prstGeom prst="rect">
            <a:avLst/>
          </a:prstGeom>
        </p:spPr>
      </p:pic>
    </p:spTree>
    <p:extLst>
      <p:ext uri="{BB962C8B-B14F-4D97-AF65-F5344CB8AC3E}">
        <p14:creationId xmlns:p14="http://schemas.microsoft.com/office/powerpoint/2010/main" val="2925890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5.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917" y="0"/>
            <a:ext cx="8097672" cy="6858000"/>
          </a:xfrm>
          <a:prstGeom prst="rect">
            <a:avLst/>
          </a:prstGeom>
        </p:spPr>
      </p:pic>
    </p:spTree>
    <p:extLst>
      <p:ext uri="{BB962C8B-B14F-4D97-AF65-F5344CB8AC3E}">
        <p14:creationId xmlns:p14="http://schemas.microsoft.com/office/powerpoint/2010/main" val="2247749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5.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063" y="0"/>
            <a:ext cx="7746797" cy="6858000"/>
          </a:xfrm>
          <a:prstGeom prst="rect">
            <a:avLst/>
          </a:prstGeom>
        </p:spPr>
      </p:pic>
    </p:spTree>
    <p:extLst>
      <p:ext uri="{BB962C8B-B14F-4D97-AF65-F5344CB8AC3E}">
        <p14:creationId xmlns:p14="http://schemas.microsoft.com/office/powerpoint/2010/main" val="160789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5.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930411"/>
            <a:ext cx="8991600" cy="5245100"/>
          </a:xfrm>
          <a:prstGeom prst="rect">
            <a:avLst/>
          </a:prstGeom>
        </p:spPr>
      </p:pic>
    </p:spTree>
    <p:extLst>
      <p:ext uri="{BB962C8B-B14F-4D97-AF65-F5344CB8AC3E}">
        <p14:creationId xmlns:p14="http://schemas.microsoft.com/office/powerpoint/2010/main" val="2419932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8444" y="1524000"/>
            <a:ext cx="7535334" cy="1846659"/>
          </a:xfrm>
          <a:prstGeom prst="rect">
            <a:avLst/>
          </a:prstGeom>
          <a:noFill/>
        </p:spPr>
        <p:txBody>
          <a:bodyPr wrap="square" rtlCol="0">
            <a:spAutoFit/>
          </a:bodyPr>
          <a:lstStyle/>
          <a:p>
            <a:r>
              <a:rPr lang="en-US" sz="2400" dirty="0"/>
              <a:t>Call to Action Button </a:t>
            </a:r>
            <a:endParaRPr lang="en-US" sz="2400" dirty="0" smtClean="0"/>
          </a:p>
          <a:p>
            <a:endParaRPr lang="en-US" dirty="0" smtClean="0"/>
          </a:p>
          <a:p>
            <a:r>
              <a:rPr lang="en-US" dirty="0"/>
              <a:t>Sometimes a Call to Action (CTA) Button may be a better option than a Toolbar when you are presenting a single action on the screen. Frank &amp; Oak, </a:t>
            </a:r>
            <a:r>
              <a:rPr lang="en-US" dirty="0" err="1"/>
              <a:t>Etsy</a:t>
            </a:r>
            <a:r>
              <a:rPr lang="en-US" dirty="0"/>
              <a:t>, and </a:t>
            </a:r>
            <a:r>
              <a:rPr lang="en-US" dirty="0" err="1"/>
              <a:t>Hipmunk</a:t>
            </a:r>
            <a:r>
              <a:rPr lang="en-US" dirty="0"/>
              <a:t> are examples. </a:t>
            </a:r>
            <a:endParaRPr lang="en-US" dirty="0" smtClean="0"/>
          </a:p>
          <a:p>
            <a:endParaRPr lang="en-US" dirty="0"/>
          </a:p>
        </p:txBody>
      </p:sp>
    </p:spTree>
    <p:extLst>
      <p:ext uri="{BB962C8B-B14F-4D97-AF65-F5344CB8AC3E}">
        <p14:creationId xmlns:p14="http://schemas.microsoft.com/office/powerpoint/2010/main" val="810117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2.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514350"/>
            <a:ext cx="6654800" cy="5829300"/>
          </a:xfrm>
          <a:prstGeom prst="rect">
            <a:avLst/>
          </a:prstGeom>
        </p:spPr>
      </p:pic>
    </p:spTree>
    <p:extLst>
      <p:ext uri="{BB962C8B-B14F-4D97-AF65-F5344CB8AC3E}">
        <p14:creationId xmlns:p14="http://schemas.microsoft.com/office/powerpoint/2010/main" val="164039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5.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8053"/>
            <a:ext cx="9042400" cy="5295900"/>
          </a:xfrm>
          <a:prstGeom prst="rect">
            <a:avLst/>
          </a:prstGeom>
        </p:spPr>
      </p:pic>
    </p:spTree>
    <p:extLst>
      <p:ext uri="{BB962C8B-B14F-4D97-AF65-F5344CB8AC3E}">
        <p14:creationId xmlns:p14="http://schemas.microsoft.com/office/powerpoint/2010/main" val="3356194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5.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28" y="0"/>
            <a:ext cx="7836144" cy="6858000"/>
          </a:xfrm>
          <a:prstGeom prst="rect">
            <a:avLst/>
          </a:prstGeom>
        </p:spPr>
      </p:pic>
    </p:spTree>
    <p:extLst>
      <p:ext uri="{BB962C8B-B14F-4D97-AF65-F5344CB8AC3E}">
        <p14:creationId xmlns:p14="http://schemas.microsoft.com/office/powerpoint/2010/main" val="580964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6.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23" y="0"/>
            <a:ext cx="7825154" cy="6858000"/>
          </a:xfrm>
          <a:prstGeom prst="rect">
            <a:avLst/>
          </a:prstGeom>
        </p:spPr>
      </p:pic>
    </p:spTree>
    <p:extLst>
      <p:ext uri="{BB962C8B-B14F-4D97-AF65-F5344CB8AC3E}">
        <p14:creationId xmlns:p14="http://schemas.microsoft.com/office/powerpoint/2010/main" val="1240127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6.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446" y="0"/>
            <a:ext cx="7815698" cy="6858000"/>
          </a:xfrm>
          <a:prstGeom prst="rect">
            <a:avLst/>
          </a:prstGeom>
        </p:spPr>
      </p:pic>
    </p:spTree>
    <p:extLst>
      <p:ext uri="{BB962C8B-B14F-4D97-AF65-F5344CB8AC3E}">
        <p14:creationId xmlns:p14="http://schemas.microsoft.com/office/powerpoint/2010/main" val="4159122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6.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28" y="0"/>
            <a:ext cx="7765026" cy="6858000"/>
          </a:xfrm>
          <a:prstGeom prst="rect">
            <a:avLst/>
          </a:prstGeom>
        </p:spPr>
      </p:pic>
    </p:spTree>
    <p:extLst>
      <p:ext uri="{BB962C8B-B14F-4D97-AF65-F5344CB8AC3E}">
        <p14:creationId xmlns:p14="http://schemas.microsoft.com/office/powerpoint/2010/main" val="2157114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6.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9281"/>
            <a:ext cx="9144000" cy="5319059"/>
          </a:xfrm>
          <a:prstGeom prst="rect">
            <a:avLst/>
          </a:prstGeom>
        </p:spPr>
      </p:pic>
    </p:spTree>
    <p:extLst>
      <p:ext uri="{BB962C8B-B14F-4D97-AF65-F5344CB8AC3E}">
        <p14:creationId xmlns:p14="http://schemas.microsoft.com/office/powerpoint/2010/main" val="1946001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6.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74" y="0"/>
            <a:ext cx="7792183" cy="6858000"/>
          </a:xfrm>
          <a:prstGeom prst="rect">
            <a:avLst/>
          </a:prstGeom>
        </p:spPr>
      </p:pic>
    </p:spTree>
    <p:extLst>
      <p:ext uri="{BB962C8B-B14F-4D97-AF65-F5344CB8AC3E}">
        <p14:creationId xmlns:p14="http://schemas.microsoft.com/office/powerpoint/2010/main" val="2172580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6.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739" y="0"/>
            <a:ext cx="7752522" cy="6858000"/>
          </a:xfrm>
          <a:prstGeom prst="rect">
            <a:avLst/>
          </a:prstGeom>
        </p:spPr>
      </p:pic>
    </p:spTree>
    <p:extLst>
      <p:ext uri="{BB962C8B-B14F-4D97-AF65-F5344CB8AC3E}">
        <p14:creationId xmlns:p14="http://schemas.microsoft.com/office/powerpoint/2010/main" val="436215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6.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57" y="0"/>
            <a:ext cx="7722086" cy="6858000"/>
          </a:xfrm>
          <a:prstGeom prst="rect">
            <a:avLst/>
          </a:prstGeom>
        </p:spPr>
      </p:pic>
    </p:spTree>
    <p:extLst>
      <p:ext uri="{BB962C8B-B14F-4D97-AF65-F5344CB8AC3E}">
        <p14:creationId xmlns:p14="http://schemas.microsoft.com/office/powerpoint/2010/main" val="2141863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7111" y="1608667"/>
            <a:ext cx="6801556" cy="2215991"/>
          </a:xfrm>
          <a:prstGeom prst="rect">
            <a:avLst/>
          </a:prstGeom>
          <a:noFill/>
        </p:spPr>
        <p:txBody>
          <a:bodyPr wrap="square" rtlCol="0">
            <a:spAutoFit/>
          </a:bodyPr>
          <a:lstStyle/>
          <a:p>
            <a:r>
              <a:rPr lang="en-US" sz="2400" dirty="0"/>
              <a:t>Inline Actions </a:t>
            </a:r>
            <a:endParaRPr lang="en-US" sz="2400" dirty="0" smtClean="0"/>
          </a:p>
          <a:p>
            <a:endParaRPr lang="en-US" sz="2400" dirty="0" smtClean="0"/>
          </a:p>
          <a:p>
            <a:r>
              <a:rPr lang="en-US" dirty="0"/>
              <a:t>Inline Actions refer to action buttons that are inline with the object they affect, as opposed to being at a global or screen level. In The Nearby and </a:t>
            </a:r>
            <a:r>
              <a:rPr lang="en-US" dirty="0" err="1"/>
              <a:t>Foodspotting</a:t>
            </a:r>
            <a:r>
              <a:rPr lang="en-US" dirty="0"/>
              <a:t>, for example, each item in the list has an Inline Action button that can show two states (follow/following). </a:t>
            </a:r>
            <a:endParaRPr lang="en-US" dirty="0" smtClean="0"/>
          </a:p>
          <a:p>
            <a:endParaRPr lang="en-US" dirty="0"/>
          </a:p>
        </p:txBody>
      </p:sp>
    </p:spTree>
    <p:extLst>
      <p:ext uri="{BB962C8B-B14F-4D97-AF65-F5344CB8AC3E}">
        <p14:creationId xmlns:p14="http://schemas.microsoft.com/office/powerpoint/2010/main" val="3640830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3111" y="1839331"/>
            <a:ext cx="7535333" cy="1846659"/>
          </a:xfrm>
          <a:prstGeom prst="rect">
            <a:avLst/>
          </a:prstGeom>
          <a:noFill/>
        </p:spPr>
        <p:txBody>
          <a:bodyPr wrap="square" rtlCol="0">
            <a:spAutoFit/>
          </a:bodyPr>
          <a:lstStyle/>
          <a:p>
            <a:r>
              <a:rPr lang="en-US" sz="2400" b="1" dirty="0"/>
              <a:t>Toolbar </a:t>
            </a:r>
            <a:endParaRPr lang="en-US" sz="2400" b="1" dirty="0" smtClean="0"/>
          </a:p>
          <a:p>
            <a:endParaRPr lang="en-US" dirty="0" smtClean="0"/>
          </a:p>
          <a:p>
            <a:r>
              <a:rPr lang="en-US" dirty="0"/>
              <a:t>The Toolbar is one of the most common ways to provide screen</a:t>
            </a:r>
            <a:r>
              <a:rPr lang="en-US" dirty="0" smtClean="0"/>
              <a:t>-specific </a:t>
            </a:r>
            <a:r>
              <a:rPr lang="en-US" dirty="0"/>
              <a:t>actions. Each operating system has its own terminology and guidelines for the Toolbar. </a:t>
            </a:r>
            <a:endParaRPr lang="en-US" dirty="0" smtClean="0"/>
          </a:p>
          <a:p>
            <a:endParaRPr lang="en-US" dirty="0"/>
          </a:p>
        </p:txBody>
      </p:sp>
    </p:spTree>
    <p:extLst>
      <p:ext uri="{BB962C8B-B14F-4D97-AF65-F5344CB8AC3E}">
        <p14:creationId xmlns:p14="http://schemas.microsoft.com/office/powerpoint/2010/main" val="3065048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7.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59" y="0"/>
            <a:ext cx="7837714" cy="6858000"/>
          </a:xfrm>
          <a:prstGeom prst="rect">
            <a:avLst/>
          </a:prstGeom>
        </p:spPr>
      </p:pic>
    </p:spTree>
    <p:extLst>
      <p:ext uri="{BB962C8B-B14F-4D97-AF65-F5344CB8AC3E}">
        <p14:creationId xmlns:p14="http://schemas.microsoft.com/office/powerpoint/2010/main" val="2625212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7.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94" y="0"/>
            <a:ext cx="7806212" cy="6858000"/>
          </a:xfrm>
          <a:prstGeom prst="rect">
            <a:avLst/>
          </a:prstGeom>
        </p:spPr>
      </p:pic>
    </p:spTree>
    <p:extLst>
      <p:ext uri="{BB962C8B-B14F-4D97-AF65-F5344CB8AC3E}">
        <p14:creationId xmlns:p14="http://schemas.microsoft.com/office/powerpoint/2010/main" val="1209494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7.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15" y="0"/>
            <a:ext cx="7776087" cy="6858000"/>
          </a:xfrm>
          <a:prstGeom prst="rect">
            <a:avLst/>
          </a:prstGeom>
        </p:spPr>
      </p:pic>
    </p:spTree>
    <p:extLst>
      <p:ext uri="{BB962C8B-B14F-4D97-AF65-F5344CB8AC3E}">
        <p14:creationId xmlns:p14="http://schemas.microsoft.com/office/powerpoint/2010/main" val="1376332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 y="803560"/>
            <a:ext cx="8978900" cy="5270500"/>
          </a:xfrm>
          <a:prstGeom prst="rect">
            <a:avLst/>
          </a:prstGeom>
        </p:spPr>
      </p:pic>
    </p:spTree>
    <p:extLst>
      <p:ext uri="{BB962C8B-B14F-4D97-AF65-F5344CB8AC3E}">
        <p14:creationId xmlns:p14="http://schemas.microsoft.com/office/powerpoint/2010/main" val="3288230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82889" y="1721555"/>
            <a:ext cx="7055555" cy="2492990"/>
          </a:xfrm>
          <a:prstGeom prst="rect">
            <a:avLst/>
          </a:prstGeom>
          <a:noFill/>
        </p:spPr>
        <p:txBody>
          <a:bodyPr wrap="square" rtlCol="0">
            <a:spAutoFit/>
          </a:bodyPr>
          <a:lstStyle/>
          <a:p>
            <a:r>
              <a:rPr lang="en-US" sz="2400" dirty="0"/>
              <a:t>Multi-State Button </a:t>
            </a:r>
            <a:endParaRPr lang="en-US" sz="2400" dirty="0" smtClean="0"/>
          </a:p>
          <a:p>
            <a:endParaRPr lang="en-US" sz="2400" dirty="0" smtClean="0"/>
          </a:p>
          <a:p>
            <a:r>
              <a:rPr lang="en-US" dirty="0"/>
              <a:t>Normally, you shouldn’t assign multiple actions to a UI control—it can overload the screen and the user. The Multi-State Button is an </a:t>
            </a:r>
            <a:r>
              <a:rPr lang="en-US" dirty="0" smtClean="0"/>
              <a:t>exception.</a:t>
            </a:r>
          </a:p>
          <a:p>
            <a:endParaRPr lang="en-US" dirty="0"/>
          </a:p>
          <a:p>
            <a:r>
              <a:rPr lang="en-US" dirty="0" smtClean="0"/>
              <a:t>This </a:t>
            </a:r>
            <a:r>
              <a:rPr lang="en-US" dirty="0"/>
              <a:t>type of button acts as both an action trigger and a feedback mechanism. </a:t>
            </a:r>
            <a:endParaRPr lang="en-US" dirty="0" smtClean="0"/>
          </a:p>
          <a:p>
            <a:endParaRPr lang="en-US" dirty="0"/>
          </a:p>
        </p:txBody>
      </p:sp>
    </p:spTree>
    <p:extLst>
      <p:ext uri="{BB962C8B-B14F-4D97-AF65-F5344CB8AC3E}">
        <p14:creationId xmlns:p14="http://schemas.microsoft.com/office/powerpoint/2010/main" val="334065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7.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476" y="0"/>
            <a:ext cx="4497049" cy="6858000"/>
          </a:xfrm>
          <a:prstGeom prst="rect">
            <a:avLst/>
          </a:prstGeom>
        </p:spPr>
      </p:pic>
    </p:spTree>
    <p:extLst>
      <p:ext uri="{BB962C8B-B14F-4D97-AF65-F5344CB8AC3E}">
        <p14:creationId xmlns:p14="http://schemas.microsoft.com/office/powerpoint/2010/main" val="1504686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7.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90"/>
            <a:ext cx="9144000" cy="6220178"/>
          </a:xfrm>
          <a:prstGeom prst="rect">
            <a:avLst/>
          </a:prstGeom>
        </p:spPr>
      </p:pic>
    </p:spTree>
    <p:extLst>
      <p:ext uri="{BB962C8B-B14F-4D97-AF65-F5344CB8AC3E}">
        <p14:creationId xmlns:p14="http://schemas.microsoft.com/office/powerpoint/2010/main" val="2286967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4222" y="1636889"/>
            <a:ext cx="6575778" cy="1938992"/>
          </a:xfrm>
          <a:prstGeom prst="rect">
            <a:avLst/>
          </a:prstGeom>
          <a:noFill/>
        </p:spPr>
        <p:txBody>
          <a:bodyPr wrap="square" rtlCol="0">
            <a:spAutoFit/>
          </a:bodyPr>
          <a:lstStyle/>
          <a:p>
            <a:r>
              <a:rPr lang="en-US" sz="2400" dirty="0"/>
              <a:t>Contextual Tools </a:t>
            </a:r>
            <a:endParaRPr lang="en-US" sz="2400" dirty="0" smtClean="0"/>
          </a:p>
          <a:p>
            <a:endParaRPr lang="en-US" sz="2400" dirty="0" smtClean="0"/>
          </a:p>
          <a:p>
            <a:r>
              <a:rPr lang="en-US" dirty="0"/>
              <a:t>Contextual Tools are specific to an object or task. It makes sense (and </a:t>
            </a:r>
            <a:r>
              <a:rPr lang="en-US" dirty="0" err="1"/>
              <a:t>declutters</a:t>
            </a:r>
            <a:r>
              <a:rPr lang="en-US" dirty="0"/>
              <a:t> the interface) if we reveal these tools only after the context has been established. </a:t>
            </a:r>
            <a:endParaRPr lang="en-US" dirty="0" smtClean="0"/>
          </a:p>
          <a:p>
            <a:endParaRPr lang="en-US" dirty="0"/>
          </a:p>
        </p:txBody>
      </p:sp>
    </p:spTree>
    <p:extLst>
      <p:ext uri="{BB962C8B-B14F-4D97-AF65-F5344CB8AC3E}">
        <p14:creationId xmlns:p14="http://schemas.microsoft.com/office/powerpoint/2010/main" val="3990753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7.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843" y="0"/>
            <a:ext cx="7850315" cy="6858000"/>
          </a:xfrm>
          <a:prstGeom prst="rect">
            <a:avLst/>
          </a:prstGeom>
        </p:spPr>
      </p:pic>
    </p:spTree>
    <p:extLst>
      <p:ext uri="{BB962C8B-B14F-4D97-AF65-F5344CB8AC3E}">
        <p14:creationId xmlns:p14="http://schemas.microsoft.com/office/powerpoint/2010/main" val="2772158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7.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868" y="0"/>
            <a:ext cx="7828264" cy="6858000"/>
          </a:xfrm>
          <a:prstGeom prst="rect">
            <a:avLst/>
          </a:prstGeom>
        </p:spPr>
      </p:pic>
    </p:spTree>
    <p:extLst>
      <p:ext uri="{BB962C8B-B14F-4D97-AF65-F5344CB8AC3E}">
        <p14:creationId xmlns:p14="http://schemas.microsoft.com/office/powerpoint/2010/main" val="3810103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11-13 at 9.05.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0"/>
            <a:ext cx="7845825" cy="6858000"/>
          </a:xfrm>
          <a:prstGeom prst="rect">
            <a:avLst/>
          </a:prstGeom>
        </p:spPr>
      </p:pic>
    </p:spTree>
    <p:extLst>
      <p:ext uri="{BB962C8B-B14F-4D97-AF65-F5344CB8AC3E}">
        <p14:creationId xmlns:p14="http://schemas.microsoft.com/office/powerpoint/2010/main" val="745232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5132"/>
            <a:ext cx="9144000" cy="5372971"/>
          </a:xfrm>
          <a:prstGeom prst="rect">
            <a:avLst/>
          </a:prstGeom>
        </p:spPr>
      </p:pic>
    </p:spTree>
    <p:extLst>
      <p:ext uri="{BB962C8B-B14F-4D97-AF65-F5344CB8AC3E}">
        <p14:creationId xmlns:p14="http://schemas.microsoft.com/office/powerpoint/2010/main" val="3635979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80" y="0"/>
            <a:ext cx="7770840" cy="6858000"/>
          </a:xfrm>
          <a:prstGeom prst="rect">
            <a:avLst/>
          </a:prstGeom>
        </p:spPr>
      </p:pic>
    </p:spTree>
    <p:extLst>
      <p:ext uri="{BB962C8B-B14F-4D97-AF65-F5344CB8AC3E}">
        <p14:creationId xmlns:p14="http://schemas.microsoft.com/office/powerpoint/2010/main" val="26931073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8.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45" y="0"/>
            <a:ext cx="7819510" cy="6858000"/>
          </a:xfrm>
          <a:prstGeom prst="rect">
            <a:avLst/>
          </a:prstGeom>
        </p:spPr>
      </p:pic>
    </p:spTree>
    <p:extLst>
      <p:ext uri="{BB962C8B-B14F-4D97-AF65-F5344CB8AC3E}">
        <p14:creationId xmlns:p14="http://schemas.microsoft.com/office/powerpoint/2010/main" val="1078786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8.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06" y="0"/>
            <a:ext cx="7809589" cy="6858000"/>
          </a:xfrm>
          <a:prstGeom prst="rect">
            <a:avLst/>
          </a:prstGeom>
        </p:spPr>
      </p:pic>
    </p:spTree>
    <p:extLst>
      <p:ext uri="{BB962C8B-B14F-4D97-AF65-F5344CB8AC3E}">
        <p14:creationId xmlns:p14="http://schemas.microsoft.com/office/powerpoint/2010/main" val="1697778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8.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56" y="0"/>
            <a:ext cx="7767288" cy="6858000"/>
          </a:xfrm>
          <a:prstGeom prst="rect">
            <a:avLst/>
          </a:prstGeom>
        </p:spPr>
      </p:pic>
    </p:spTree>
    <p:extLst>
      <p:ext uri="{BB962C8B-B14F-4D97-AF65-F5344CB8AC3E}">
        <p14:creationId xmlns:p14="http://schemas.microsoft.com/office/powerpoint/2010/main" val="2186117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8444" y="1524000"/>
            <a:ext cx="7196667" cy="1846659"/>
          </a:xfrm>
          <a:prstGeom prst="rect">
            <a:avLst/>
          </a:prstGeom>
          <a:noFill/>
        </p:spPr>
        <p:txBody>
          <a:bodyPr wrap="square" rtlCol="0">
            <a:spAutoFit/>
          </a:bodyPr>
          <a:lstStyle/>
          <a:p>
            <a:r>
              <a:rPr lang="en-US" sz="2400" dirty="0"/>
              <a:t>Bulk Actions </a:t>
            </a:r>
            <a:endParaRPr lang="en-US" sz="2400" dirty="0" smtClean="0"/>
          </a:p>
          <a:p>
            <a:endParaRPr lang="en-US" dirty="0" smtClean="0"/>
          </a:p>
          <a:p>
            <a:r>
              <a:rPr lang="en-US" dirty="0"/>
              <a:t>Common Bulk Actions include selection, deletion, and reordering. Instead of cluttering the main screen with all of these options listed for every item, provide a mode for Bulk Actions. </a:t>
            </a:r>
            <a:endParaRPr lang="en-US" dirty="0" smtClean="0"/>
          </a:p>
          <a:p>
            <a:endParaRPr lang="en-US" dirty="0"/>
          </a:p>
        </p:txBody>
      </p:sp>
    </p:spTree>
    <p:extLst>
      <p:ext uri="{BB962C8B-B14F-4D97-AF65-F5344CB8AC3E}">
        <p14:creationId xmlns:p14="http://schemas.microsoft.com/office/powerpoint/2010/main" val="1466211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8.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0"/>
            <a:ext cx="7886700" cy="6858000"/>
          </a:xfrm>
          <a:prstGeom prst="rect">
            <a:avLst/>
          </a:prstGeom>
        </p:spPr>
      </p:pic>
    </p:spTree>
    <p:extLst>
      <p:ext uri="{BB962C8B-B14F-4D97-AF65-F5344CB8AC3E}">
        <p14:creationId xmlns:p14="http://schemas.microsoft.com/office/powerpoint/2010/main" val="41613148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9.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655" y="0"/>
            <a:ext cx="7804690" cy="6858000"/>
          </a:xfrm>
          <a:prstGeom prst="rect">
            <a:avLst/>
          </a:prstGeom>
        </p:spPr>
      </p:pic>
    </p:spTree>
    <p:extLst>
      <p:ext uri="{BB962C8B-B14F-4D97-AF65-F5344CB8AC3E}">
        <p14:creationId xmlns:p14="http://schemas.microsoft.com/office/powerpoint/2010/main" val="3174145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9.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6356"/>
            <a:ext cx="9017000" cy="5295900"/>
          </a:xfrm>
          <a:prstGeom prst="rect">
            <a:avLst/>
          </a:prstGeom>
        </p:spPr>
      </p:pic>
    </p:spTree>
    <p:extLst>
      <p:ext uri="{BB962C8B-B14F-4D97-AF65-F5344CB8AC3E}">
        <p14:creationId xmlns:p14="http://schemas.microsoft.com/office/powerpoint/2010/main" val="40964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9.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44" y="0"/>
            <a:ext cx="7787713" cy="6858000"/>
          </a:xfrm>
          <a:prstGeom prst="rect">
            <a:avLst/>
          </a:prstGeom>
        </p:spPr>
      </p:pic>
    </p:spTree>
    <p:extLst>
      <p:ext uri="{BB962C8B-B14F-4D97-AF65-F5344CB8AC3E}">
        <p14:creationId xmlns:p14="http://schemas.microsoft.com/office/powerpoint/2010/main" val="2163833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2.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874"/>
            <a:ext cx="9144000" cy="5299137"/>
          </a:xfrm>
          <a:prstGeom prst="rect">
            <a:avLst/>
          </a:prstGeom>
        </p:spPr>
      </p:pic>
    </p:spTree>
    <p:extLst>
      <p:ext uri="{BB962C8B-B14F-4D97-AF65-F5344CB8AC3E}">
        <p14:creationId xmlns:p14="http://schemas.microsoft.com/office/powerpoint/2010/main" val="35387342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9.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647" y="0"/>
            <a:ext cx="7826706" cy="6858000"/>
          </a:xfrm>
          <a:prstGeom prst="rect">
            <a:avLst/>
          </a:prstGeom>
        </p:spPr>
      </p:pic>
    </p:spTree>
    <p:extLst>
      <p:ext uri="{BB962C8B-B14F-4D97-AF65-F5344CB8AC3E}">
        <p14:creationId xmlns:p14="http://schemas.microsoft.com/office/powerpoint/2010/main" val="35661106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5334" y="1524000"/>
            <a:ext cx="6773333" cy="2677656"/>
          </a:xfrm>
          <a:prstGeom prst="rect">
            <a:avLst/>
          </a:prstGeom>
          <a:noFill/>
        </p:spPr>
        <p:txBody>
          <a:bodyPr wrap="square" rtlCol="0">
            <a:spAutoFit/>
          </a:bodyPr>
          <a:lstStyle/>
          <a:p>
            <a:r>
              <a:rPr lang="en-US" sz="2400" dirty="0"/>
              <a:t>Lock Screen Controls </a:t>
            </a:r>
            <a:endParaRPr lang="en-US" sz="2400" dirty="0" smtClean="0"/>
          </a:p>
          <a:p>
            <a:endParaRPr lang="en-US" dirty="0" smtClean="0"/>
          </a:p>
          <a:p>
            <a:r>
              <a:rPr lang="en-US" dirty="0"/>
              <a:t>Both </a:t>
            </a:r>
            <a:r>
              <a:rPr lang="en-US" dirty="0" err="1"/>
              <a:t>iOS</a:t>
            </a:r>
            <a:r>
              <a:rPr lang="en-US" dirty="0"/>
              <a:t> and Android offer the option to display tools on the lock screen. This is seen most often in music apps, but not exclusively. </a:t>
            </a:r>
            <a:endParaRPr lang="en-US" dirty="0" smtClean="0"/>
          </a:p>
          <a:p>
            <a:endParaRPr lang="en-US" dirty="0"/>
          </a:p>
          <a:p>
            <a:r>
              <a:rPr lang="en-US" dirty="0" smtClean="0"/>
              <a:t>If </a:t>
            </a:r>
            <a:r>
              <a:rPr lang="en-US" dirty="0"/>
              <a:t>your application is running in the background and users may need quick access to pause, stop, or adjust it, consider designing tools for the lock screen. </a:t>
            </a:r>
            <a:endParaRPr lang="en-US" dirty="0" smtClean="0"/>
          </a:p>
          <a:p>
            <a:endParaRPr lang="en-US" dirty="0"/>
          </a:p>
        </p:txBody>
      </p:sp>
    </p:spTree>
    <p:extLst>
      <p:ext uri="{BB962C8B-B14F-4D97-AF65-F5344CB8AC3E}">
        <p14:creationId xmlns:p14="http://schemas.microsoft.com/office/powerpoint/2010/main" val="4049347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9.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919" y="0"/>
            <a:ext cx="7814163" cy="6858000"/>
          </a:xfrm>
          <a:prstGeom prst="rect">
            <a:avLst/>
          </a:prstGeom>
        </p:spPr>
      </p:pic>
    </p:spTree>
    <p:extLst>
      <p:ext uri="{BB962C8B-B14F-4D97-AF65-F5344CB8AC3E}">
        <p14:creationId xmlns:p14="http://schemas.microsoft.com/office/powerpoint/2010/main" val="2407756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9.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15" y="0"/>
            <a:ext cx="7777570" cy="6858000"/>
          </a:xfrm>
          <a:prstGeom prst="rect">
            <a:avLst/>
          </a:prstGeom>
        </p:spPr>
      </p:pic>
    </p:spTree>
    <p:extLst>
      <p:ext uri="{BB962C8B-B14F-4D97-AF65-F5344CB8AC3E}">
        <p14:creationId xmlns:p14="http://schemas.microsoft.com/office/powerpoint/2010/main" val="2667117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3.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0404"/>
            <a:ext cx="9144000" cy="5344803"/>
          </a:xfrm>
          <a:prstGeom prst="rect">
            <a:avLst/>
          </a:prstGeom>
        </p:spPr>
      </p:pic>
    </p:spTree>
    <p:extLst>
      <p:ext uri="{BB962C8B-B14F-4D97-AF65-F5344CB8AC3E}">
        <p14:creationId xmlns:p14="http://schemas.microsoft.com/office/powerpoint/2010/main" val="3950201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3.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73" y="0"/>
            <a:ext cx="8660746" cy="6858000"/>
          </a:xfrm>
          <a:prstGeom prst="rect">
            <a:avLst/>
          </a:prstGeom>
        </p:spPr>
      </p:pic>
    </p:spTree>
    <p:extLst>
      <p:ext uri="{BB962C8B-B14F-4D97-AF65-F5344CB8AC3E}">
        <p14:creationId xmlns:p14="http://schemas.microsoft.com/office/powerpoint/2010/main" val="2584068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12 at 12.53.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8133"/>
            <a:ext cx="9144000" cy="5349892"/>
          </a:xfrm>
          <a:prstGeom prst="rect">
            <a:avLst/>
          </a:prstGeom>
        </p:spPr>
      </p:pic>
    </p:spTree>
    <p:extLst>
      <p:ext uri="{BB962C8B-B14F-4D97-AF65-F5344CB8AC3E}">
        <p14:creationId xmlns:p14="http://schemas.microsoft.com/office/powerpoint/2010/main" val="3959877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11-12 at 12.54.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506" y="0"/>
            <a:ext cx="8304989" cy="6858000"/>
          </a:xfrm>
          <a:prstGeom prst="rect">
            <a:avLst/>
          </a:prstGeom>
        </p:spPr>
      </p:pic>
    </p:spTree>
    <p:extLst>
      <p:ext uri="{BB962C8B-B14F-4D97-AF65-F5344CB8AC3E}">
        <p14:creationId xmlns:p14="http://schemas.microsoft.com/office/powerpoint/2010/main" val="9073139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59</TotalTime>
  <Words>3621</Words>
  <Application>Microsoft Macintosh PowerPoint</Application>
  <PresentationFormat>On-screen Show (4:3)</PresentationFormat>
  <Paragraphs>287</Paragraphs>
  <Slides>53</Slides>
  <Notes>46</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AB 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Goliwas</dc:creator>
  <cp:lastModifiedBy>Ben Goliwas</cp:lastModifiedBy>
  <cp:revision>8</cp:revision>
  <dcterms:created xsi:type="dcterms:W3CDTF">2014-11-12T17:51:41Z</dcterms:created>
  <dcterms:modified xsi:type="dcterms:W3CDTF">2014-11-13T14:15:30Z</dcterms:modified>
</cp:coreProperties>
</file>